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6858000" cy="9906000" type="A4"/>
  <p:notesSz cx="6797675" cy="9926638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A4C107-E90D-4845-A093-6A7BBDA9C112}">
          <p14:sldIdLst>
            <p14:sldId id="256"/>
            <p14:sldId id="258"/>
            <p14:sldId id="259"/>
            <p14:sldId id="260"/>
          </p14:sldIdLst>
        </p14:section>
        <p14:section name="タイトルなしのセクション" id="{90787E9E-7765-4BA5-BCED-92C142F36D8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C9F"/>
    <a:srgbClr val="3B3838"/>
    <a:srgbClr val="2FA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3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5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0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52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72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0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2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858D-BACD-4128-AE66-23E746581B6A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037" y="202375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2831" y="638396"/>
            <a:ext cx="549233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意欲ややりがいについての社内アンケート</a:t>
            </a:r>
            <a:endParaRPr kumimoji="1" lang="ja-JP" altLang="en-US" sz="23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6" name="フローチャート: 代替処理 5"/>
          <p:cNvSpPr/>
          <p:nvPr/>
        </p:nvSpPr>
        <p:spPr>
          <a:xfrm>
            <a:off x="575953" y="1325402"/>
            <a:ext cx="5706094" cy="147137"/>
          </a:xfrm>
          <a:prstGeom prst="flowChartAlternateProcess">
            <a:avLst/>
          </a:prstGeom>
          <a:solidFill>
            <a:srgbClr val="2FA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09041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①目標（全社、部署、個人）が明確に設定されている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5133654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②半期ごとの評価面談が適切に行われて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32021"/>
              </p:ext>
            </p:extLst>
          </p:nvPr>
        </p:nvGraphicFramePr>
        <p:xfrm>
          <a:off x="575953" y="1869451"/>
          <a:ext cx="5706094" cy="10976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39091"/>
                <a:gridCol w="4667003"/>
              </a:tblGrid>
              <a:tr h="3559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名　　前</a:t>
                      </a:r>
                      <a:endParaRPr kumimoji="1" lang="ja-JP" altLang="en-US" sz="1050" dirty="0">
                        <a:solidFill>
                          <a:srgbClr val="3B3838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　　別</a:t>
                      </a:r>
                      <a:endParaRPr kumimoji="1" lang="ja-JP" altLang="en-US" sz="1050" dirty="0">
                        <a:solidFill>
                          <a:srgbClr val="3B3838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男　　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女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　　齢</a:t>
                      </a:r>
                      <a:endParaRPr kumimoji="1" lang="ja-JP" altLang="en-US" sz="1050" dirty="0">
                        <a:solidFill>
                          <a:srgbClr val="3B3838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60</a:t>
                      </a:r>
                      <a:r>
                        <a:rPr kumimoji="1" lang="ja-JP" altLang="en-US" sz="1050" dirty="0" smtClean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代～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57200" y="3334534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達成・承認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617689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上司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や同僚から認められていると感じる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" y="72225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④いま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の職場は居心地が良い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5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2039" y="245147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11441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①いまの仕事は自分に合っていると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感じる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203664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②自社の事業に社会的な意義を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感じられる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484456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仕事</a:t>
            </a:r>
            <a:r>
              <a:rPr lang="ja-JP" altLang="en-US" sz="20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・責任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291717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③自分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の仕事の役割と意義を理解できている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" y="379771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④仕事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の進め方に関しては自由に決められる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7200" y="546797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①業務に必要な知識・技術を習得する機会が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6465977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②仕事の成果に対して適切なフィードバックを受ける機会がある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7200" y="4795717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成長</a:t>
            </a:r>
            <a:r>
              <a:rPr lang="ja-JP" altLang="en-US" sz="20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・昇進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" y="747770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③自分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の出した成果が公平に評価されていると感じる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" y="838245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④将来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のキャリアに希望を感じられる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5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2039" y="245147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11441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①経営方針・事業計画などが明示されている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203664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②人事評価制度は現場にフィットしている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484456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制度</a:t>
            </a:r>
            <a:r>
              <a:rPr lang="ja-JP" altLang="en-US" sz="20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・管理体制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291717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③自社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の労務管理やガバナンスはしっかりしている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" y="379771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④意思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決定フローが明確で可視化されている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7200" y="546797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①従業員の才能を尊重し、活かす取り組みが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6465977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②会議中の心理的安全性は確保されて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7200" y="4795717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職場</a:t>
            </a:r>
            <a:r>
              <a:rPr lang="ja-JP" altLang="en-US" sz="20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の関係性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" y="747770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③上下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を問わずに成長の為に指摘し合える関係が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" y="838245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④チーム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で連携し助け合う風土がある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9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2039" y="245147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11441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①成果や貢献に見合った評価・報酬が与えられている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どちらでもない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203664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②残業時間、休日出勤が多いと感じる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484456"/>
            <a:ext cx="5706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pc="-100" dirty="0" smtClean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━ 待遇</a:t>
            </a:r>
            <a:r>
              <a:rPr lang="ja-JP" altLang="en-US" sz="200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・福利厚生</a:t>
            </a:r>
            <a:endParaRPr kumimoji="1" lang="ja-JP" altLang="en-US" sz="200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291717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③ライフイベント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に対して会社の支援体制が整っている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" y="379771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④友人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・知人に自社への入社を勧めたいと</a:t>
            </a:r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感じる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当てはまる　・　どちらでもない　・　当てはまらない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" y="5117389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⑥その他、悩みやご意見がございましたらお聞かせください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" y="8150507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アンケートにご協力いただき誠にありがとうございます。</a:t>
            </a:r>
            <a:endParaRPr lang="en-US" altLang="ja-JP" sz="1200" dirty="0" smtClean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8763" y="5465953"/>
            <a:ext cx="5860473" cy="2518299"/>
          </a:xfrm>
          <a:prstGeom prst="rect">
            <a:avLst/>
          </a:prstGeom>
          <a:noFill/>
          <a:ln>
            <a:solidFill>
              <a:srgbClr val="9C9C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347</Words>
  <Application>Microsoft Office PowerPoint</Application>
  <PresentationFormat>A4 210 x 297 mm</PresentationFormat>
  <Paragraphs>86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UDゴシック</vt:lpstr>
      <vt:lpstr>ＭＳ Ｐゴシック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Microsoft アカウント</cp:lastModifiedBy>
  <cp:revision>30</cp:revision>
  <cp:lastPrinted>2021-02-12T06:24:10Z</cp:lastPrinted>
  <dcterms:created xsi:type="dcterms:W3CDTF">2021-02-10T09:29:31Z</dcterms:created>
  <dcterms:modified xsi:type="dcterms:W3CDTF">2021-02-16T03:45:23Z</dcterms:modified>
</cp:coreProperties>
</file>