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906000" type="A4"/>
  <p:notesSz cx="6797675" cy="9926638"/>
  <p:defaultTextStyle>
    <a:defPPr>
      <a:defRPr lang="ja-JP"/>
    </a:defPPr>
    <a:lvl1pPr marL="0" algn="l" defTabSz="538764" rtl="0" eaLnBrk="1" latinLnBrk="0" hangingPunct="1">
      <a:defRPr kumimoji="1" sz="1061" kern="1200">
        <a:solidFill>
          <a:schemeClr val="tx1"/>
        </a:solidFill>
        <a:latin typeface="+mn-lt"/>
        <a:ea typeface="+mn-ea"/>
        <a:cs typeface="+mn-cs"/>
      </a:defRPr>
    </a:lvl1pPr>
    <a:lvl2pPr marL="269382" algn="l" defTabSz="538764" rtl="0" eaLnBrk="1" latinLnBrk="0" hangingPunct="1">
      <a:defRPr kumimoji="1" sz="1061" kern="1200">
        <a:solidFill>
          <a:schemeClr val="tx1"/>
        </a:solidFill>
        <a:latin typeface="+mn-lt"/>
        <a:ea typeface="+mn-ea"/>
        <a:cs typeface="+mn-cs"/>
      </a:defRPr>
    </a:lvl2pPr>
    <a:lvl3pPr marL="538764" algn="l" defTabSz="538764" rtl="0" eaLnBrk="1" latinLnBrk="0" hangingPunct="1">
      <a:defRPr kumimoji="1" sz="1061" kern="1200">
        <a:solidFill>
          <a:schemeClr val="tx1"/>
        </a:solidFill>
        <a:latin typeface="+mn-lt"/>
        <a:ea typeface="+mn-ea"/>
        <a:cs typeface="+mn-cs"/>
      </a:defRPr>
    </a:lvl3pPr>
    <a:lvl4pPr marL="808147" algn="l" defTabSz="538764" rtl="0" eaLnBrk="1" latinLnBrk="0" hangingPunct="1">
      <a:defRPr kumimoji="1" sz="1061" kern="1200">
        <a:solidFill>
          <a:schemeClr val="tx1"/>
        </a:solidFill>
        <a:latin typeface="+mn-lt"/>
        <a:ea typeface="+mn-ea"/>
        <a:cs typeface="+mn-cs"/>
      </a:defRPr>
    </a:lvl4pPr>
    <a:lvl5pPr marL="1077529" algn="l" defTabSz="538764" rtl="0" eaLnBrk="1" latinLnBrk="0" hangingPunct="1">
      <a:defRPr kumimoji="1" sz="1061" kern="1200">
        <a:solidFill>
          <a:schemeClr val="tx1"/>
        </a:solidFill>
        <a:latin typeface="+mn-lt"/>
        <a:ea typeface="+mn-ea"/>
        <a:cs typeface="+mn-cs"/>
      </a:defRPr>
    </a:lvl5pPr>
    <a:lvl6pPr marL="1346911" algn="l" defTabSz="538764" rtl="0" eaLnBrk="1" latinLnBrk="0" hangingPunct="1">
      <a:defRPr kumimoji="1" sz="1061" kern="1200">
        <a:solidFill>
          <a:schemeClr val="tx1"/>
        </a:solidFill>
        <a:latin typeface="+mn-lt"/>
        <a:ea typeface="+mn-ea"/>
        <a:cs typeface="+mn-cs"/>
      </a:defRPr>
    </a:lvl6pPr>
    <a:lvl7pPr marL="1616293" algn="l" defTabSz="538764" rtl="0" eaLnBrk="1" latinLnBrk="0" hangingPunct="1">
      <a:defRPr kumimoji="1" sz="1061" kern="1200">
        <a:solidFill>
          <a:schemeClr val="tx1"/>
        </a:solidFill>
        <a:latin typeface="+mn-lt"/>
        <a:ea typeface="+mn-ea"/>
        <a:cs typeface="+mn-cs"/>
      </a:defRPr>
    </a:lvl7pPr>
    <a:lvl8pPr marL="1885676" algn="l" defTabSz="538764" rtl="0" eaLnBrk="1" latinLnBrk="0" hangingPunct="1">
      <a:defRPr kumimoji="1" sz="1061" kern="1200">
        <a:solidFill>
          <a:schemeClr val="tx1"/>
        </a:solidFill>
        <a:latin typeface="+mn-lt"/>
        <a:ea typeface="+mn-ea"/>
        <a:cs typeface="+mn-cs"/>
      </a:defRPr>
    </a:lvl8pPr>
    <a:lvl9pPr marL="2155058" algn="l" defTabSz="538764"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9C9F"/>
    <a:srgbClr val="3B3838"/>
    <a:srgbClr val="2FAF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1" d="100"/>
          <a:sy n="81" d="100"/>
        </p:scale>
        <p:origin x="30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AF3858D-BACD-4128-AE66-23E746581B6A}" type="datetimeFigureOut">
              <a:rPr kumimoji="1" lang="ja-JP" altLang="en-US" smtClean="0"/>
              <a:t>2021/2/16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111097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F3858D-BACD-4128-AE66-23E746581B6A}" type="datetimeFigureOut">
              <a:rPr kumimoji="1" lang="ja-JP" altLang="en-US" smtClean="0"/>
              <a:t>2021/2/16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509736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F3858D-BACD-4128-AE66-23E746581B6A}" type="datetimeFigureOut">
              <a:rPr kumimoji="1" lang="ja-JP" altLang="en-US" smtClean="0"/>
              <a:t>2021/2/16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2303555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F3858D-BACD-4128-AE66-23E746581B6A}" type="datetimeFigureOut">
              <a:rPr kumimoji="1" lang="ja-JP" altLang="en-US" smtClean="0"/>
              <a:t>2021/2/16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214019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AF3858D-BACD-4128-AE66-23E746581B6A}" type="datetimeFigureOut">
              <a:rPr kumimoji="1" lang="ja-JP" altLang="en-US" smtClean="0"/>
              <a:t>2021/2/16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2249049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AF3858D-BACD-4128-AE66-23E746581B6A}" type="datetimeFigureOut">
              <a:rPr kumimoji="1" lang="ja-JP" altLang="en-US" smtClean="0"/>
              <a:t>2021/2/16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151752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AF3858D-BACD-4128-AE66-23E746581B6A}" type="datetimeFigureOut">
              <a:rPr kumimoji="1" lang="ja-JP" altLang="en-US" smtClean="0"/>
              <a:t>2021/2/16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1621725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AF3858D-BACD-4128-AE66-23E746581B6A}" type="datetimeFigureOut">
              <a:rPr kumimoji="1" lang="ja-JP" altLang="en-US" smtClean="0"/>
              <a:t>2021/2/16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4212032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F3858D-BACD-4128-AE66-23E746581B6A}" type="datetimeFigureOut">
              <a:rPr kumimoji="1" lang="ja-JP" altLang="en-US" smtClean="0"/>
              <a:t>2021/2/16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669820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F3858D-BACD-4128-AE66-23E746581B6A}" type="datetimeFigureOut">
              <a:rPr kumimoji="1" lang="ja-JP" altLang="en-US" smtClean="0"/>
              <a:t>2021/2/16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2535147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F3858D-BACD-4128-AE66-23E746581B6A}" type="datetimeFigureOut">
              <a:rPr kumimoji="1" lang="ja-JP" altLang="en-US" smtClean="0"/>
              <a:t>2021/2/16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2353293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AF3858D-BACD-4128-AE66-23E746581B6A}" type="datetimeFigureOut">
              <a:rPr kumimoji="1" lang="ja-JP" altLang="en-US" smtClean="0"/>
              <a:t>2021/2/16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5CB75DA-265D-45CD-8BA6-57DA9A79B493}" type="slidenum">
              <a:rPr kumimoji="1" lang="ja-JP" altLang="en-US" smtClean="0"/>
              <a:t>‹#›</a:t>
            </a:fld>
            <a:endParaRPr kumimoji="1" lang="ja-JP" altLang="en-US"/>
          </a:p>
        </p:txBody>
      </p:sp>
    </p:spTree>
    <p:extLst>
      <p:ext uri="{BB962C8B-B14F-4D97-AF65-F5344CB8AC3E}">
        <p14:creationId xmlns:p14="http://schemas.microsoft.com/office/powerpoint/2010/main" val="10746731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7037" y="202375"/>
            <a:ext cx="6483927" cy="9501250"/>
          </a:xfrm>
          <a:prstGeom prst="rect">
            <a:avLst/>
          </a:prstGeom>
          <a:noFill/>
          <a:ln w="38100">
            <a:solidFill>
              <a:srgbClr val="2FAF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AFE4"/>
              </a:solidFill>
            </a:endParaRPr>
          </a:p>
        </p:txBody>
      </p:sp>
      <p:sp>
        <p:nvSpPr>
          <p:cNvPr id="5" name="テキスト ボックス 4"/>
          <p:cNvSpPr txBox="1"/>
          <p:nvPr/>
        </p:nvSpPr>
        <p:spPr>
          <a:xfrm>
            <a:off x="1799112" y="743987"/>
            <a:ext cx="3259777" cy="446276"/>
          </a:xfrm>
          <a:prstGeom prst="rect">
            <a:avLst/>
          </a:prstGeom>
          <a:noFill/>
        </p:spPr>
        <p:txBody>
          <a:bodyPr wrap="square" rtlCol="0">
            <a:spAutoFit/>
          </a:bodyPr>
          <a:lstStyle/>
          <a:p>
            <a:pPr algn="ctr"/>
            <a:r>
              <a:rPr lang="ja-JP" altLang="en-US" sz="2300" b="1" spc="-100" dirty="0">
                <a:solidFill>
                  <a:srgbClr val="2FAFE4"/>
                </a:solidFill>
                <a:latin typeface="游明朝 Demibold" panose="02020600000000000000" pitchFamily="18" charset="-128"/>
                <a:ea typeface="游明朝 Demibold" panose="02020600000000000000" pitchFamily="18" charset="-128"/>
              </a:rPr>
              <a:t>健康に関するアンケート</a:t>
            </a:r>
            <a:endParaRPr kumimoji="1" lang="ja-JP" altLang="en-US" sz="2300" b="1" spc="-100" dirty="0">
              <a:solidFill>
                <a:srgbClr val="2FAFE4"/>
              </a:solidFill>
              <a:latin typeface="游明朝 Demibold" panose="02020600000000000000" pitchFamily="18" charset="-128"/>
              <a:ea typeface="游明朝 Demibold" panose="02020600000000000000" pitchFamily="18" charset="-128"/>
            </a:endParaRPr>
          </a:p>
        </p:txBody>
      </p:sp>
      <p:sp>
        <p:nvSpPr>
          <p:cNvPr id="6" name="フローチャート: 代替処理 5"/>
          <p:cNvSpPr/>
          <p:nvPr/>
        </p:nvSpPr>
        <p:spPr>
          <a:xfrm>
            <a:off x="575953" y="1266985"/>
            <a:ext cx="5706094" cy="147137"/>
          </a:xfrm>
          <a:prstGeom prst="flowChartAlternateProcess">
            <a:avLst/>
          </a:prstGeom>
          <a:solidFill>
            <a:srgbClr val="2FAF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57200" y="3340357"/>
            <a:ext cx="5943600" cy="646331"/>
          </a:xfrm>
          <a:prstGeom prst="rect">
            <a:avLst/>
          </a:prstGeom>
          <a:noFill/>
        </p:spPr>
        <p:txBody>
          <a:bodyPr wrap="square" rtlCol="0">
            <a:spAutoFit/>
          </a:bodyPr>
          <a:lstStyle/>
          <a:p>
            <a:r>
              <a:rPr lang="ja-JP" altLang="en-US" sz="1200" dirty="0" smtClean="0">
                <a:solidFill>
                  <a:srgbClr val="3B3838"/>
                </a:solidFill>
                <a:latin typeface="BIZ UDゴシック" panose="020B0400000000000000" pitchFamily="49" charset="-128"/>
                <a:ea typeface="BIZ UDゴシック" panose="020B0400000000000000" pitchFamily="49" charset="-128"/>
              </a:rPr>
              <a:t>①現在</a:t>
            </a:r>
            <a:r>
              <a:rPr lang="ja-JP" altLang="en-US" sz="1200" dirty="0">
                <a:solidFill>
                  <a:srgbClr val="3B3838"/>
                </a:solidFill>
                <a:latin typeface="BIZ UDゴシック" panose="020B0400000000000000" pitchFamily="49" charset="-128"/>
                <a:ea typeface="BIZ UDゴシック" panose="020B0400000000000000" pitchFamily="49" charset="-128"/>
              </a:rPr>
              <a:t>のあなた</a:t>
            </a:r>
            <a:r>
              <a:rPr lang="ja-JP" altLang="en-US" sz="1200" dirty="0" smtClean="0">
                <a:solidFill>
                  <a:srgbClr val="3B3838"/>
                </a:solidFill>
                <a:latin typeface="BIZ UDゴシック" panose="020B0400000000000000" pitchFamily="49" charset="-128"/>
                <a:ea typeface="BIZ UDゴシック" panose="020B0400000000000000" pitchFamily="49" charset="-128"/>
              </a:rPr>
              <a:t>の健康状態を教えてください</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r>
              <a:rPr lang="ja-JP" altLang="en-US" sz="1200" dirty="0" smtClean="0">
                <a:solidFill>
                  <a:srgbClr val="3B3838"/>
                </a:solidFill>
                <a:latin typeface="BIZ UDゴシック" panose="020B0400000000000000" pitchFamily="49" charset="-128"/>
                <a:ea typeface="BIZ UDゴシック" panose="020B0400000000000000" pitchFamily="49" charset="-128"/>
              </a:rPr>
              <a:t>（　大変良い　・　良い　・　普通　・　悪い　・　大変悪い　）</a:t>
            </a:r>
            <a:endParaRPr lang="en-US" altLang="ja-JP" sz="1200" dirty="0">
              <a:solidFill>
                <a:srgbClr val="3B3838"/>
              </a:solidFill>
              <a:latin typeface="BIZ UDゴシック" panose="020B0400000000000000" pitchFamily="49" charset="-128"/>
              <a:ea typeface="BIZ UDゴシック" panose="020B0400000000000000" pitchFamily="49" charset="-128"/>
            </a:endParaRPr>
          </a:p>
        </p:txBody>
      </p:sp>
      <p:sp>
        <p:nvSpPr>
          <p:cNvPr id="8" name="テキスト ボックス 7"/>
          <p:cNvSpPr txBox="1"/>
          <p:nvPr/>
        </p:nvSpPr>
        <p:spPr>
          <a:xfrm>
            <a:off x="457200" y="4395136"/>
            <a:ext cx="5943600" cy="830997"/>
          </a:xfrm>
          <a:prstGeom prst="rect">
            <a:avLst/>
          </a:prstGeom>
          <a:noFill/>
        </p:spPr>
        <p:txBody>
          <a:bodyPr wrap="square" rtlCol="0">
            <a:spAutoFit/>
          </a:bodyPr>
          <a:lstStyle/>
          <a:p>
            <a:r>
              <a:rPr lang="ja-JP" altLang="en-US" sz="1200" dirty="0" smtClean="0">
                <a:solidFill>
                  <a:srgbClr val="3B3838"/>
                </a:solidFill>
                <a:latin typeface="BIZ UDゴシック" panose="020B0400000000000000" pitchFamily="49" charset="-128"/>
                <a:ea typeface="BIZ UDゴシック" panose="020B0400000000000000" pitchFamily="49" charset="-128"/>
              </a:rPr>
              <a:t>②病気やケガがないときに発揮できる仕事量を「大変良い」とした場合、</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r>
              <a:rPr lang="ja-JP" altLang="en-US" sz="1200" dirty="0">
                <a:solidFill>
                  <a:srgbClr val="3B3838"/>
                </a:solidFill>
                <a:latin typeface="BIZ UDゴシック" panose="020B0400000000000000" pitchFamily="49" charset="-128"/>
                <a:ea typeface="BIZ UDゴシック" panose="020B0400000000000000" pitchFamily="49" charset="-128"/>
              </a:rPr>
              <a:t>　現在のあなたが発揮できる仕事量を教えて</a:t>
            </a:r>
            <a:r>
              <a:rPr lang="ja-JP" altLang="en-US" sz="1200" dirty="0" smtClean="0">
                <a:solidFill>
                  <a:srgbClr val="3B3838"/>
                </a:solidFill>
                <a:latin typeface="BIZ UDゴシック" panose="020B0400000000000000" pitchFamily="49" charset="-128"/>
                <a:ea typeface="BIZ UDゴシック" panose="020B0400000000000000" pitchFamily="49" charset="-128"/>
              </a:rPr>
              <a:t>ください</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r>
              <a:rPr lang="ja-JP" altLang="en-US" sz="1200" dirty="0" smtClean="0">
                <a:solidFill>
                  <a:srgbClr val="3B3838"/>
                </a:solidFill>
                <a:latin typeface="BIZ UDゴシック" panose="020B0400000000000000" pitchFamily="49" charset="-128"/>
                <a:ea typeface="BIZ UDゴシック" panose="020B0400000000000000" pitchFamily="49" charset="-128"/>
              </a:rPr>
              <a:t>（　大変良い　・　良い　・　普通　・　悪い　・　大変悪い　）</a:t>
            </a:r>
            <a:endParaRPr lang="en-US" altLang="ja-JP" sz="1200" dirty="0">
              <a:solidFill>
                <a:srgbClr val="3B3838"/>
              </a:solidFill>
              <a:latin typeface="BIZ UDゴシック" panose="020B0400000000000000" pitchFamily="49" charset="-128"/>
              <a:ea typeface="BIZ UDゴシック" panose="020B0400000000000000" pitchFamily="49" charset="-128"/>
            </a:endParaRPr>
          </a:p>
        </p:txBody>
      </p:sp>
      <p:sp>
        <p:nvSpPr>
          <p:cNvPr id="9" name="テキスト ボックス 8"/>
          <p:cNvSpPr txBox="1"/>
          <p:nvPr/>
        </p:nvSpPr>
        <p:spPr>
          <a:xfrm>
            <a:off x="457200" y="5634581"/>
            <a:ext cx="5943600" cy="3785652"/>
          </a:xfrm>
          <a:prstGeom prst="rect">
            <a:avLst/>
          </a:prstGeom>
          <a:noFill/>
        </p:spPr>
        <p:txBody>
          <a:bodyPr wrap="square" rtlCol="0">
            <a:spAutoFit/>
          </a:bodyPr>
          <a:lstStyle/>
          <a:p>
            <a:r>
              <a:rPr lang="ja-JP" altLang="en-US" sz="1200" dirty="0" smtClean="0">
                <a:solidFill>
                  <a:srgbClr val="3B3838"/>
                </a:solidFill>
                <a:latin typeface="BIZ UDゴシック" panose="020B0400000000000000" pitchFamily="49" charset="-128"/>
                <a:ea typeface="BIZ UDゴシック" panose="020B0400000000000000" pitchFamily="49" charset="-128"/>
              </a:rPr>
              <a:t>③あなたの仕事や所属している部署について、あてはまるものを教えてください</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smtClean="0">
                <a:solidFill>
                  <a:srgbClr val="3B3838"/>
                </a:solidFill>
                <a:latin typeface="BIZ UDゴシック" panose="020B0400000000000000" pitchFamily="49" charset="-128"/>
                <a:ea typeface="BIZ UDゴシック" panose="020B0400000000000000" pitchFamily="49" charset="-128"/>
              </a:rPr>
              <a:t>☐　共</a:t>
            </a:r>
            <a:r>
              <a:rPr lang="ja-JP" altLang="en-US" sz="1200" dirty="0">
                <a:solidFill>
                  <a:srgbClr val="3B3838"/>
                </a:solidFill>
                <a:latin typeface="BIZ UDゴシック" panose="020B0400000000000000" pitchFamily="49" charset="-128"/>
                <a:ea typeface="BIZ UDゴシック" panose="020B0400000000000000" pitchFamily="49" charset="-128"/>
              </a:rPr>
              <a:t>に働こうという姿勢が</a:t>
            </a:r>
            <a:r>
              <a:rPr lang="ja-JP" altLang="en-US" sz="1200" dirty="0" smtClean="0">
                <a:solidFill>
                  <a:srgbClr val="3B3838"/>
                </a:solidFill>
                <a:latin typeface="BIZ UDゴシック" panose="020B0400000000000000" pitchFamily="49" charset="-128"/>
                <a:ea typeface="BIZ UDゴシック" panose="020B0400000000000000" pitchFamily="49" charset="-128"/>
              </a:rPr>
              <a:t>ある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お互い</a:t>
            </a:r>
            <a:r>
              <a:rPr lang="ja-JP" altLang="en-US" sz="1200" dirty="0">
                <a:solidFill>
                  <a:srgbClr val="3B3838"/>
                </a:solidFill>
                <a:latin typeface="BIZ UDゴシック" panose="020B0400000000000000" pitchFamily="49" charset="-128"/>
                <a:ea typeface="BIZ UDゴシック" panose="020B0400000000000000" pitchFamily="49" charset="-128"/>
              </a:rPr>
              <a:t>に理解し認め合って</a:t>
            </a:r>
            <a:r>
              <a:rPr lang="ja-JP" altLang="en-US" sz="1200" dirty="0" smtClean="0">
                <a:solidFill>
                  <a:srgbClr val="3B3838"/>
                </a:solidFill>
                <a:latin typeface="BIZ UDゴシック" panose="020B0400000000000000" pitchFamily="49" charset="-128"/>
                <a:ea typeface="BIZ UDゴシック" panose="020B0400000000000000" pitchFamily="49" charset="-128"/>
              </a:rPr>
              <a:t>いる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仕事</a:t>
            </a:r>
            <a:r>
              <a:rPr lang="ja-JP" altLang="en-US" sz="1200" dirty="0">
                <a:solidFill>
                  <a:srgbClr val="3B3838"/>
                </a:solidFill>
                <a:latin typeface="BIZ UDゴシック" panose="020B0400000000000000" pitchFamily="49" charset="-128"/>
                <a:ea typeface="BIZ UDゴシック" panose="020B0400000000000000" pitchFamily="49" charset="-128"/>
              </a:rPr>
              <a:t>に関連した情報の共有ができて</a:t>
            </a:r>
            <a:r>
              <a:rPr lang="ja-JP" altLang="en-US" sz="1200" dirty="0" smtClean="0">
                <a:solidFill>
                  <a:srgbClr val="3B3838"/>
                </a:solidFill>
                <a:latin typeface="BIZ UDゴシック" panose="020B0400000000000000" pitchFamily="49" charset="-128"/>
                <a:ea typeface="BIZ UDゴシック" panose="020B0400000000000000" pitchFamily="49" charset="-128"/>
              </a:rPr>
              <a:t>いる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仕事</a:t>
            </a:r>
            <a:r>
              <a:rPr lang="ja-JP" altLang="en-US" sz="1200" dirty="0">
                <a:solidFill>
                  <a:srgbClr val="3B3838"/>
                </a:solidFill>
                <a:latin typeface="BIZ UDゴシック" panose="020B0400000000000000" pitchFamily="49" charset="-128"/>
                <a:ea typeface="BIZ UDゴシック" panose="020B0400000000000000" pitchFamily="49" charset="-128"/>
              </a:rPr>
              <a:t>をしていると活力がみなぎるように</a:t>
            </a:r>
            <a:r>
              <a:rPr lang="ja-JP" altLang="en-US" sz="1200" dirty="0" smtClean="0">
                <a:solidFill>
                  <a:srgbClr val="3B3838"/>
                </a:solidFill>
                <a:latin typeface="BIZ UDゴシック" panose="020B0400000000000000" pitchFamily="49" charset="-128"/>
                <a:ea typeface="BIZ UDゴシック" panose="020B0400000000000000" pitchFamily="49" charset="-128"/>
              </a:rPr>
              <a:t>感じる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自分</a:t>
            </a:r>
            <a:r>
              <a:rPr lang="ja-JP" altLang="en-US" sz="1200" dirty="0">
                <a:solidFill>
                  <a:srgbClr val="3B3838"/>
                </a:solidFill>
                <a:latin typeface="BIZ UDゴシック" panose="020B0400000000000000" pitchFamily="49" charset="-128"/>
                <a:ea typeface="BIZ UDゴシック" panose="020B0400000000000000" pitchFamily="49" charset="-128"/>
              </a:rPr>
              <a:t>の仕事に誇りを</a:t>
            </a:r>
            <a:r>
              <a:rPr lang="ja-JP" altLang="en-US" sz="1200" dirty="0" smtClean="0">
                <a:solidFill>
                  <a:srgbClr val="3B3838"/>
                </a:solidFill>
                <a:latin typeface="BIZ UDゴシック" panose="020B0400000000000000" pitchFamily="49" charset="-128"/>
                <a:ea typeface="BIZ UDゴシック" panose="020B0400000000000000" pitchFamily="49" charset="-128"/>
              </a:rPr>
              <a:t>感じる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仕事</a:t>
            </a:r>
            <a:r>
              <a:rPr lang="ja-JP" altLang="en-US" sz="1200" dirty="0">
                <a:solidFill>
                  <a:srgbClr val="3B3838"/>
                </a:solidFill>
                <a:latin typeface="BIZ UDゴシック" panose="020B0400000000000000" pitchFamily="49" charset="-128"/>
                <a:ea typeface="BIZ UDゴシック" panose="020B0400000000000000" pitchFamily="49" charset="-128"/>
              </a:rPr>
              <a:t>でいろいろ工夫したり、アイデアを出して</a:t>
            </a:r>
            <a:r>
              <a:rPr lang="ja-JP" altLang="en-US" sz="1200" dirty="0" smtClean="0">
                <a:solidFill>
                  <a:srgbClr val="3B3838"/>
                </a:solidFill>
                <a:latin typeface="BIZ UDゴシック" panose="020B0400000000000000" pitchFamily="49" charset="-128"/>
                <a:ea typeface="BIZ UDゴシック" panose="020B0400000000000000" pitchFamily="49" charset="-128"/>
              </a:rPr>
              <a:t>いる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仕事上</a:t>
            </a:r>
            <a:r>
              <a:rPr lang="ja-JP" altLang="en-US" sz="1200" dirty="0">
                <a:solidFill>
                  <a:srgbClr val="3B3838"/>
                </a:solidFill>
                <a:latin typeface="BIZ UDゴシック" panose="020B0400000000000000" pitchFamily="49" charset="-128"/>
                <a:ea typeface="BIZ UDゴシック" panose="020B0400000000000000" pitchFamily="49" charset="-128"/>
              </a:rPr>
              <a:t>の問題に対して、新しい解決策を考えて</a:t>
            </a:r>
            <a:r>
              <a:rPr lang="ja-JP" altLang="en-US" sz="1200" dirty="0" smtClean="0">
                <a:solidFill>
                  <a:srgbClr val="3B3838"/>
                </a:solidFill>
                <a:latin typeface="BIZ UDゴシック" panose="020B0400000000000000" pitchFamily="49" charset="-128"/>
                <a:ea typeface="BIZ UDゴシック" panose="020B0400000000000000" pitchFamily="49" charset="-128"/>
              </a:rPr>
              <a:t>いる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仕事</a:t>
            </a:r>
            <a:r>
              <a:rPr lang="ja-JP" altLang="en-US" sz="1200" dirty="0">
                <a:solidFill>
                  <a:srgbClr val="3B3838"/>
                </a:solidFill>
                <a:latin typeface="BIZ UDゴシック" panose="020B0400000000000000" pitchFamily="49" charset="-128"/>
                <a:ea typeface="BIZ UDゴシック" panose="020B0400000000000000" pitchFamily="49" charset="-128"/>
              </a:rPr>
              <a:t>について新しい在り方を提案できて</a:t>
            </a:r>
            <a:r>
              <a:rPr lang="ja-JP" altLang="en-US" sz="1200" dirty="0" smtClean="0">
                <a:solidFill>
                  <a:srgbClr val="3B3838"/>
                </a:solidFill>
                <a:latin typeface="BIZ UDゴシック" panose="020B0400000000000000" pitchFamily="49" charset="-128"/>
                <a:ea typeface="BIZ UDゴシック" panose="020B0400000000000000" pitchFamily="49" charset="-128"/>
              </a:rPr>
              <a:t>いる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仕事</a:t>
            </a:r>
            <a:r>
              <a:rPr lang="ja-JP" altLang="en-US" sz="1200" dirty="0">
                <a:solidFill>
                  <a:srgbClr val="3B3838"/>
                </a:solidFill>
                <a:latin typeface="BIZ UDゴシック" panose="020B0400000000000000" pitchFamily="49" charset="-128"/>
                <a:ea typeface="BIZ UDゴシック" panose="020B0400000000000000" pitchFamily="49" charset="-128"/>
              </a:rPr>
              <a:t>で自分を上手に高めることができて</a:t>
            </a:r>
            <a:r>
              <a:rPr lang="ja-JP" altLang="en-US" sz="1200" dirty="0" smtClean="0">
                <a:solidFill>
                  <a:srgbClr val="3B3838"/>
                </a:solidFill>
                <a:latin typeface="BIZ UDゴシック" panose="020B0400000000000000" pitchFamily="49" charset="-128"/>
                <a:ea typeface="BIZ UDゴシック" panose="020B0400000000000000" pitchFamily="49" charset="-128"/>
              </a:rPr>
              <a:t>いる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新しい</a:t>
            </a:r>
            <a:r>
              <a:rPr lang="ja-JP" altLang="en-US" sz="1200" dirty="0">
                <a:solidFill>
                  <a:srgbClr val="3B3838"/>
                </a:solidFill>
                <a:latin typeface="BIZ UDゴシック" panose="020B0400000000000000" pitchFamily="49" charset="-128"/>
                <a:ea typeface="BIZ UDゴシック" panose="020B0400000000000000" pitchFamily="49" charset="-128"/>
              </a:rPr>
              <a:t>ことをマスターすることで刺激を受けて</a:t>
            </a:r>
            <a:r>
              <a:rPr lang="ja-JP" altLang="en-US" sz="1200" dirty="0" smtClean="0">
                <a:solidFill>
                  <a:srgbClr val="3B3838"/>
                </a:solidFill>
                <a:latin typeface="BIZ UDゴシック" panose="020B0400000000000000" pitchFamily="49" charset="-128"/>
                <a:ea typeface="BIZ UDゴシック" panose="020B0400000000000000" pitchFamily="49" charset="-128"/>
              </a:rPr>
              <a:t>いる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新しい</a:t>
            </a:r>
            <a:r>
              <a:rPr lang="ja-JP" altLang="en-US" sz="1200" dirty="0">
                <a:solidFill>
                  <a:srgbClr val="3B3838"/>
                </a:solidFill>
                <a:latin typeface="BIZ UDゴシック" panose="020B0400000000000000" pitchFamily="49" charset="-128"/>
                <a:ea typeface="BIZ UDゴシック" panose="020B0400000000000000" pitchFamily="49" charset="-128"/>
              </a:rPr>
              <a:t>ことを経験して成長して</a:t>
            </a:r>
            <a:r>
              <a:rPr lang="ja-JP" altLang="en-US" sz="1200" dirty="0" smtClean="0">
                <a:solidFill>
                  <a:srgbClr val="3B3838"/>
                </a:solidFill>
                <a:latin typeface="BIZ UDゴシック" panose="020B0400000000000000" pitchFamily="49" charset="-128"/>
                <a:ea typeface="BIZ UDゴシック" panose="020B0400000000000000" pitchFamily="49" charset="-128"/>
              </a:rPr>
              <a:t>いる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その他（　　　　　　　　　　　　　　　　　　　　　）</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745547721"/>
              </p:ext>
            </p:extLst>
          </p:nvPr>
        </p:nvGraphicFramePr>
        <p:xfrm>
          <a:off x="575953" y="1697514"/>
          <a:ext cx="5706094" cy="1097676"/>
        </p:xfrm>
        <a:graphic>
          <a:graphicData uri="http://schemas.openxmlformats.org/drawingml/2006/table">
            <a:tbl>
              <a:tblPr>
                <a:tableStyleId>{2D5ABB26-0587-4C30-8999-92F81FD0307C}</a:tableStyleId>
              </a:tblPr>
              <a:tblGrid>
                <a:gridCol w="1039091"/>
                <a:gridCol w="4667003"/>
              </a:tblGrid>
              <a:tr h="355996">
                <a:tc>
                  <a:txBody>
                    <a:bodyPr/>
                    <a:lstStyle/>
                    <a:p>
                      <a:pPr algn="ctr"/>
                      <a:r>
                        <a:rPr lang="ja-JP" altLang="en-US" sz="1050" dirty="0" smtClean="0">
                          <a:solidFill>
                            <a:srgbClr val="3B3838"/>
                          </a:solidFill>
                          <a:latin typeface="BIZ UDゴシック" panose="020B0400000000000000" pitchFamily="49" charset="-128"/>
                          <a:ea typeface="BIZ UDゴシック" panose="020B0400000000000000" pitchFamily="49" charset="-128"/>
                        </a:rPr>
                        <a:t>名　　前</a:t>
                      </a:r>
                      <a:endParaRPr kumimoji="1" lang="ja-JP" altLang="en-US" sz="1050" dirty="0">
                        <a:solidFill>
                          <a:srgbClr val="3B3838"/>
                        </a:solidFill>
                        <a:latin typeface="BIZ UDゴシック" panose="020B0400000000000000" pitchFamily="49" charset="-128"/>
                        <a:ea typeface="BIZ UDゴシック" panose="020B0400000000000000" pitchFamily="49" charset="-128"/>
                      </a:endParaRPr>
                    </a:p>
                  </a:txBody>
                  <a:tcPr anchor="ctr">
                    <a:lnL w="12700" cap="flat" cmpd="sng" algn="ctr">
                      <a:solidFill>
                        <a:srgbClr val="9C9C9F"/>
                      </a:solidFill>
                      <a:prstDash val="solid"/>
                      <a:round/>
                      <a:headEnd type="none" w="med" len="med"/>
                      <a:tailEnd type="none" w="med" len="med"/>
                    </a:lnL>
                    <a:lnR w="12700" cap="flat" cmpd="sng" algn="ctr">
                      <a:solidFill>
                        <a:srgbClr val="9C9C9F"/>
                      </a:solidFill>
                      <a:prstDash val="solid"/>
                      <a:round/>
                      <a:headEnd type="none" w="med" len="med"/>
                      <a:tailEnd type="none" w="med" len="med"/>
                    </a:lnR>
                    <a:lnT w="12700" cap="flat" cmpd="sng" algn="ctr">
                      <a:solidFill>
                        <a:srgbClr val="9C9C9F"/>
                      </a:solidFill>
                      <a:prstDash val="solid"/>
                      <a:round/>
                      <a:headEnd type="none" w="med" len="med"/>
                      <a:tailEnd type="none" w="med" len="med"/>
                    </a:lnT>
                    <a:lnB w="12700" cap="flat" cmpd="sng" algn="ctr">
                      <a:solidFill>
                        <a:srgbClr val="9C9C9F"/>
                      </a:solidFill>
                      <a:prstDash val="solid"/>
                      <a:round/>
                      <a:headEnd type="none" w="med" len="med"/>
                      <a:tailEnd type="none" w="med" len="med"/>
                    </a:lnB>
                  </a:tcPr>
                </a:tc>
                <a:tc>
                  <a:txBody>
                    <a:bodyPr/>
                    <a:lstStyle/>
                    <a:p>
                      <a:endParaRPr kumimoji="1" lang="ja-JP" altLang="en-US" sz="1050" dirty="0"/>
                    </a:p>
                  </a:txBody>
                  <a:tcPr anchor="ctr">
                    <a:lnL w="12700" cap="flat" cmpd="sng" algn="ctr">
                      <a:solidFill>
                        <a:srgbClr val="9C9C9F"/>
                      </a:solidFill>
                      <a:prstDash val="solid"/>
                      <a:round/>
                      <a:headEnd type="none" w="med" len="med"/>
                      <a:tailEnd type="none" w="med" len="med"/>
                    </a:lnL>
                    <a:lnR w="12700" cap="flat" cmpd="sng" algn="ctr">
                      <a:solidFill>
                        <a:srgbClr val="9C9C9F"/>
                      </a:solidFill>
                      <a:prstDash val="solid"/>
                      <a:round/>
                      <a:headEnd type="none" w="med" len="med"/>
                      <a:tailEnd type="none" w="med" len="med"/>
                    </a:lnR>
                    <a:lnT w="12700" cap="flat" cmpd="sng" algn="ctr">
                      <a:solidFill>
                        <a:srgbClr val="9C9C9F"/>
                      </a:solidFill>
                      <a:prstDash val="solid"/>
                      <a:round/>
                      <a:headEnd type="none" w="med" len="med"/>
                      <a:tailEnd type="none" w="med" len="med"/>
                    </a:lnT>
                    <a:lnB w="12700" cap="flat" cmpd="sng" algn="ctr">
                      <a:solidFill>
                        <a:srgbClr val="9C9C9F"/>
                      </a:solidFill>
                      <a:prstDash val="solid"/>
                      <a:round/>
                      <a:headEnd type="none" w="med" len="med"/>
                      <a:tailEnd type="none" w="med" len="med"/>
                    </a:lnB>
                  </a:tcPr>
                </a:tc>
              </a:tr>
              <a:tr h="370840">
                <a:tc>
                  <a:txBody>
                    <a:bodyPr/>
                    <a:lstStyle/>
                    <a:p>
                      <a:pPr algn="ctr"/>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性　　別</a:t>
                      </a:r>
                      <a:endParaRPr kumimoji="1" lang="ja-JP" altLang="en-US" sz="1050" dirty="0">
                        <a:solidFill>
                          <a:srgbClr val="3B3838"/>
                        </a:solidFill>
                        <a:latin typeface="BIZ UDゴシック" panose="020B0400000000000000" pitchFamily="49" charset="-128"/>
                        <a:ea typeface="BIZ UDゴシック" panose="020B0400000000000000" pitchFamily="49" charset="-128"/>
                      </a:endParaRPr>
                    </a:p>
                  </a:txBody>
                  <a:tcPr anchor="ctr">
                    <a:lnL w="12700" cap="flat" cmpd="sng" algn="ctr">
                      <a:solidFill>
                        <a:srgbClr val="9C9C9F"/>
                      </a:solidFill>
                      <a:prstDash val="solid"/>
                      <a:round/>
                      <a:headEnd type="none" w="med" len="med"/>
                      <a:tailEnd type="none" w="med" len="med"/>
                    </a:lnL>
                    <a:lnR w="12700" cap="flat" cmpd="sng" algn="ctr">
                      <a:solidFill>
                        <a:srgbClr val="9C9C9F"/>
                      </a:solidFill>
                      <a:prstDash val="solid"/>
                      <a:round/>
                      <a:headEnd type="none" w="med" len="med"/>
                      <a:tailEnd type="none" w="med" len="med"/>
                    </a:lnR>
                    <a:lnT w="12700" cap="flat" cmpd="sng" algn="ctr">
                      <a:solidFill>
                        <a:srgbClr val="9C9C9F"/>
                      </a:solidFill>
                      <a:prstDash val="solid"/>
                      <a:round/>
                      <a:headEnd type="none" w="med" len="med"/>
                      <a:tailEnd type="none" w="med" len="med"/>
                    </a:lnT>
                    <a:lnB w="12700" cap="flat" cmpd="sng" algn="ctr">
                      <a:solidFill>
                        <a:srgbClr val="9C9C9F"/>
                      </a:solidFill>
                      <a:prstDash val="solid"/>
                      <a:round/>
                      <a:headEnd type="none" w="med" len="med"/>
                      <a:tailEnd type="none" w="med" len="med"/>
                    </a:lnB>
                  </a:tcPr>
                </a:tc>
                <a:tc>
                  <a:txBody>
                    <a:bodyPr/>
                    <a:lstStyle/>
                    <a:p>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　</a:t>
                      </a:r>
                      <a:r>
                        <a:rPr lang="ja-JP" altLang="en-US" sz="1050" dirty="0" smtClean="0">
                          <a:solidFill>
                            <a:srgbClr val="3B3838"/>
                          </a:solidFill>
                          <a:latin typeface="BIZ UDゴシック" panose="020B0400000000000000" pitchFamily="49" charset="-128"/>
                          <a:ea typeface="BIZ UDゴシック" panose="020B0400000000000000" pitchFamily="49" charset="-128"/>
                        </a:rPr>
                        <a:t>☐</a:t>
                      </a:r>
                      <a:r>
                        <a:rPr lang="ja-JP" altLang="en-US" sz="1050" baseline="0" dirty="0" smtClean="0">
                          <a:solidFill>
                            <a:srgbClr val="3B3838"/>
                          </a:solidFill>
                          <a:latin typeface="BIZ UDゴシック" panose="020B0400000000000000" pitchFamily="49" charset="-128"/>
                          <a:ea typeface="BIZ UDゴシック" panose="020B0400000000000000" pitchFamily="49" charset="-128"/>
                        </a:rPr>
                        <a:t> </a:t>
                      </a:r>
                      <a:r>
                        <a:rPr kumimoji="1" lang="ja-JP" altLang="en-US" sz="1050" baseline="0" dirty="0" smtClean="0">
                          <a:solidFill>
                            <a:srgbClr val="3B3838"/>
                          </a:solidFill>
                          <a:latin typeface="BIZ UDゴシック" panose="020B0400000000000000" pitchFamily="49" charset="-128"/>
                          <a:ea typeface="BIZ UDゴシック" panose="020B0400000000000000" pitchFamily="49" charset="-128"/>
                        </a:rPr>
                        <a:t>男　　</a:t>
                      </a:r>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　</a:t>
                      </a:r>
                      <a:r>
                        <a:rPr lang="ja-JP" altLang="en-US" sz="1050" dirty="0" smtClean="0">
                          <a:solidFill>
                            <a:srgbClr val="3B3838"/>
                          </a:solidFill>
                          <a:latin typeface="BIZ UDゴシック" panose="020B0400000000000000" pitchFamily="49" charset="-128"/>
                          <a:ea typeface="BIZ UDゴシック" panose="020B0400000000000000" pitchFamily="49" charset="-128"/>
                        </a:rPr>
                        <a:t>☐</a:t>
                      </a:r>
                      <a:r>
                        <a:rPr lang="ja-JP" altLang="en-US" sz="1050" baseline="0" dirty="0" smtClean="0">
                          <a:solidFill>
                            <a:srgbClr val="3B3838"/>
                          </a:solidFill>
                          <a:latin typeface="BIZ UDゴシック" panose="020B0400000000000000" pitchFamily="49" charset="-128"/>
                          <a:ea typeface="BIZ UDゴシック" panose="020B0400000000000000" pitchFamily="49" charset="-128"/>
                        </a:rPr>
                        <a:t> </a:t>
                      </a:r>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女</a:t>
                      </a:r>
                      <a:endParaRPr kumimoji="1" lang="ja-JP" altLang="en-US" sz="1050" dirty="0"/>
                    </a:p>
                  </a:txBody>
                  <a:tcPr anchor="ctr">
                    <a:lnL w="12700" cap="flat" cmpd="sng" algn="ctr">
                      <a:solidFill>
                        <a:srgbClr val="9C9C9F"/>
                      </a:solidFill>
                      <a:prstDash val="solid"/>
                      <a:round/>
                      <a:headEnd type="none" w="med" len="med"/>
                      <a:tailEnd type="none" w="med" len="med"/>
                    </a:lnL>
                    <a:lnR w="12700" cap="flat" cmpd="sng" algn="ctr">
                      <a:solidFill>
                        <a:srgbClr val="9C9C9F"/>
                      </a:solidFill>
                      <a:prstDash val="solid"/>
                      <a:round/>
                      <a:headEnd type="none" w="med" len="med"/>
                      <a:tailEnd type="none" w="med" len="med"/>
                    </a:lnR>
                    <a:lnT w="12700" cap="flat" cmpd="sng" algn="ctr">
                      <a:solidFill>
                        <a:srgbClr val="9C9C9F"/>
                      </a:solidFill>
                      <a:prstDash val="solid"/>
                      <a:round/>
                      <a:headEnd type="none" w="med" len="med"/>
                      <a:tailEnd type="none" w="med" len="med"/>
                    </a:lnT>
                    <a:lnB w="12700" cap="flat" cmpd="sng" algn="ctr">
                      <a:solidFill>
                        <a:srgbClr val="9C9C9F"/>
                      </a:solidFill>
                      <a:prstDash val="solid"/>
                      <a:round/>
                      <a:headEnd type="none" w="med" len="med"/>
                      <a:tailEnd type="none" w="med" len="med"/>
                    </a:lnB>
                  </a:tcPr>
                </a:tc>
              </a:tr>
              <a:tr h="370840">
                <a:tc>
                  <a:txBody>
                    <a:bodyPr/>
                    <a:lstStyle/>
                    <a:p>
                      <a:pPr algn="ctr"/>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年　　齢</a:t>
                      </a:r>
                      <a:endParaRPr kumimoji="1" lang="ja-JP" altLang="en-US" sz="1050" dirty="0">
                        <a:solidFill>
                          <a:srgbClr val="3B3838"/>
                        </a:solidFill>
                        <a:latin typeface="BIZ UDゴシック" panose="020B0400000000000000" pitchFamily="49" charset="-128"/>
                        <a:ea typeface="BIZ UDゴシック" panose="020B0400000000000000" pitchFamily="49" charset="-128"/>
                      </a:endParaRPr>
                    </a:p>
                  </a:txBody>
                  <a:tcPr anchor="ctr">
                    <a:lnL w="12700" cap="flat" cmpd="sng" algn="ctr">
                      <a:solidFill>
                        <a:srgbClr val="9C9C9F"/>
                      </a:solidFill>
                      <a:prstDash val="solid"/>
                      <a:round/>
                      <a:headEnd type="none" w="med" len="med"/>
                      <a:tailEnd type="none" w="med" len="med"/>
                    </a:lnL>
                    <a:lnR w="12700" cap="flat" cmpd="sng" algn="ctr">
                      <a:solidFill>
                        <a:srgbClr val="9C9C9F"/>
                      </a:solidFill>
                      <a:prstDash val="solid"/>
                      <a:round/>
                      <a:headEnd type="none" w="med" len="med"/>
                      <a:tailEnd type="none" w="med" len="med"/>
                    </a:lnR>
                    <a:lnT w="12700" cap="flat" cmpd="sng" algn="ctr">
                      <a:solidFill>
                        <a:srgbClr val="9C9C9F"/>
                      </a:solidFill>
                      <a:prstDash val="solid"/>
                      <a:round/>
                      <a:headEnd type="none" w="med" len="med"/>
                      <a:tailEnd type="none" w="med" len="med"/>
                    </a:lnT>
                    <a:lnB w="12700" cap="flat" cmpd="sng" algn="ctr">
                      <a:solidFill>
                        <a:srgbClr val="9C9C9F"/>
                      </a:solidFill>
                      <a:prstDash val="solid"/>
                      <a:round/>
                      <a:headEnd type="none" w="med" len="med"/>
                      <a:tailEnd type="none" w="med" len="med"/>
                    </a:lnB>
                  </a:tcPr>
                </a:tc>
                <a:tc>
                  <a:txBody>
                    <a:bodyPr/>
                    <a:lstStyle/>
                    <a:p>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　</a:t>
                      </a:r>
                      <a:r>
                        <a:rPr lang="ja-JP" altLang="en-US" sz="1050" dirty="0" smtClean="0">
                          <a:solidFill>
                            <a:srgbClr val="3B3838"/>
                          </a:solidFill>
                          <a:latin typeface="BIZ UDゴシック" panose="020B0400000000000000" pitchFamily="49" charset="-128"/>
                          <a:ea typeface="BIZ UDゴシック" panose="020B0400000000000000" pitchFamily="49" charset="-128"/>
                        </a:rPr>
                        <a:t>☐</a:t>
                      </a:r>
                      <a:r>
                        <a:rPr lang="ja-JP" altLang="en-US" sz="1050" baseline="0" dirty="0" smtClean="0">
                          <a:solidFill>
                            <a:srgbClr val="3B3838"/>
                          </a:solidFill>
                          <a:latin typeface="BIZ UDゴシック" panose="020B0400000000000000" pitchFamily="49" charset="-128"/>
                          <a:ea typeface="BIZ UDゴシック" panose="020B0400000000000000" pitchFamily="49" charset="-128"/>
                        </a:rPr>
                        <a:t> </a:t>
                      </a:r>
                      <a:r>
                        <a:rPr kumimoji="1" lang="en-US" altLang="ja-JP" sz="1050" dirty="0" smtClean="0">
                          <a:solidFill>
                            <a:srgbClr val="3B3838"/>
                          </a:solidFill>
                          <a:latin typeface="BIZ UDゴシック" panose="020B0400000000000000" pitchFamily="49" charset="-128"/>
                          <a:ea typeface="BIZ UDゴシック" panose="020B0400000000000000" pitchFamily="49" charset="-128"/>
                        </a:rPr>
                        <a:t>10</a:t>
                      </a:r>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代　　</a:t>
                      </a:r>
                      <a:r>
                        <a:rPr lang="ja-JP" altLang="en-US" sz="1050" dirty="0" smtClean="0">
                          <a:solidFill>
                            <a:srgbClr val="3B3838"/>
                          </a:solidFill>
                          <a:latin typeface="BIZ UDゴシック" panose="020B0400000000000000" pitchFamily="49" charset="-128"/>
                          <a:ea typeface="BIZ UDゴシック" panose="020B0400000000000000" pitchFamily="49" charset="-128"/>
                        </a:rPr>
                        <a:t>☐</a:t>
                      </a:r>
                      <a:r>
                        <a:rPr lang="ja-JP" altLang="en-US" sz="1050" baseline="0" dirty="0" smtClean="0">
                          <a:solidFill>
                            <a:srgbClr val="3B3838"/>
                          </a:solidFill>
                          <a:latin typeface="BIZ UDゴシック" panose="020B0400000000000000" pitchFamily="49" charset="-128"/>
                          <a:ea typeface="BIZ UDゴシック" panose="020B0400000000000000" pitchFamily="49" charset="-128"/>
                        </a:rPr>
                        <a:t> </a:t>
                      </a:r>
                      <a:r>
                        <a:rPr kumimoji="1" lang="en-US" altLang="ja-JP" sz="1050" dirty="0" smtClean="0">
                          <a:solidFill>
                            <a:srgbClr val="3B3838"/>
                          </a:solidFill>
                          <a:latin typeface="BIZ UDゴシック" panose="020B0400000000000000" pitchFamily="49" charset="-128"/>
                          <a:ea typeface="BIZ UDゴシック" panose="020B0400000000000000" pitchFamily="49" charset="-128"/>
                        </a:rPr>
                        <a:t>20</a:t>
                      </a:r>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代　　</a:t>
                      </a:r>
                      <a:r>
                        <a:rPr lang="ja-JP" altLang="en-US" sz="1050" dirty="0" smtClean="0">
                          <a:solidFill>
                            <a:srgbClr val="3B3838"/>
                          </a:solidFill>
                          <a:latin typeface="BIZ UDゴシック" panose="020B0400000000000000" pitchFamily="49" charset="-128"/>
                          <a:ea typeface="BIZ UDゴシック" panose="020B0400000000000000" pitchFamily="49" charset="-128"/>
                        </a:rPr>
                        <a:t>☐</a:t>
                      </a:r>
                      <a:r>
                        <a:rPr lang="ja-JP" altLang="en-US" sz="1050" baseline="0" dirty="0" smtClean="0">
                          <a:solidFill>
                            <a:srgbClr val="3B3838"/>
                          </a:solidFill>
                          <a:latin typeface="BIZ UDゴシック" panose="020B0400000000000000" pitchFamily="49" charset="-128"/>
                          <a:ea typeface="BIZ UDゴシック" panose="020B0400000000000000" pitchFamily="49" charset="-128"/>
                        </a:rPr>
                        <a:t> </a:t>
                      </a:r>
                      <a:r>
                        <a:rPr kumimoji="1" lang="en-US" altLang="ja-JP" sz="1050" dirty="0" smtClean="0">
                          <a:solidFill>
                            <a:srgbClr val="3B3838"/>
                          </a:solidFill>
                          <a:latin typeface="BIZ UDゴシック" panose="020B0400000000000000" pitchFamily="49" charset="-128"/>
                          <a:ea typeface="BIZ UDゴシック" panose="020B0400000000000000" pitchFamily="49" charset="-128"/>
                        </a:rPr>
                        <a:t>30</a:t>
                      </a:r>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代　　</a:t>
                      </a:r>
                      <a:r>
                        <a:rPr lang="ja-JP" altLang="en-US" sz="1050" dirty="0" smtClean="0">
                          <a:solidFill>
                            <a:srgbClr val="3B3838"/>
                          </a:solidFill>
                          <a:latin typeface="BIZ UDゴシック" panose="020B0400000000000000" pitchFamily="49" charset="-128"/>
                          <a:ea typeface="BIZ UDゴシック" panose="020B0400000000000000" pitchFamily="49" charset="-128"/>
                        </a:rPr>
                        <a:t>☐</a:t>
                      </a:r>
                      <a:r>
                        <a:rPr lang="ja-JP" altLang="en-US" sz="1050" baseline="0" dirty="0" smtClean="0">
                          <a:solidFill>
                            <a:srgbClr val="3B3838"/>
                          </a:solidFill>
                          <a:latin typeface="BIZ UDゴシック" panose="020B0400000000000000" pitchFamily="49" charset="-128"/>
                          <a:ea typeface="BIZ UDゴシック" panose="020B0400000000000000" pitchFamily="49" charset="-128"/>
                        </a:rPr>
                        <a:t> </a:t>
                      </a:r>
                      <a:r>
                        <a:rPr kumimoji="1" lang="en-US" altLang="ja-JP" sz="1050" dirty="0" smtClean="0">
                          <a:solidFill>
                            <a:srgbClr val="3B3838"/>
                          </a:solidFill>
                          <a:latin typeface="BIZ UDゴシック" panose="020B0400000000000000" pitchFamily="49" charset="-128"/>
                          <a:ea typeface="BIZ UDゴシック" panose="020B0400000000000000" pitchFamily="49" charset="-128"/>
                        </a:rPr>
                        <a:t>40</a:t>
                      </a:r>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代　　</a:t>
                      </a:r>
                      <a:r>
                        <a:rPr lang="ja-JP" altLang="en-US" sz="1050" dirty="0" smtClean="0">
                          <a:solidFill>
                            <a:srgbClr val="3B3838"/>
                          </a:solidFill>
                          <a:latin typeface="BIZ UDゴシック" panose="020B0400000000000000" pitchFamily="49" charset="-128"/>
                          <a:ea typeface="BIZ UDゴシック" panose="020B0400000000000000" pitchFamily="49" charset="-128"/>
                        </a:rPr>
                        <a:t>☐</a:t>
                      </a:r>
                      <a:r>
                        <a:rPr lang="ja-JP" altLang="en-US" sz="1050" baseline="0" dirty="0" smtClean="0">
                          <a:solidFill>
                            <a:srgbClr val="3B3838"/>
                          </a:solidFill>
                          <a:latin typeface="BIZ UDゴシック" panose="020B0400000000000000" pitchFamily="49" charset="-128"/>
                          <a:ea typeface="BIZ UDゴシック" panose="020B0400000000000000" pitchFamily="49" charset="-128"/>
                        </a:rPr>
                        <a:t> </a:t>
                      </a:r>
                      <a:r>
                        <a:rPr kumimoji="1" lang="en-US" altLang="ja-JP" sz="1050" dirty="0" smtClean="0">
                          <a:solidFill>
                            <a:srgbClr val="3B3838"/>
                          </a:solidFill>
                          <a:latin typeface="BIZ UDゴシック" panose="020B0400000000000000" pitchFamily="49" charset="-128"/>
                          <a:ea typeface="BIZ UDゴシック" panose="020B0400000000000000" pitchFamily="49" charset="-128"/>
                        </a:rPr>
                        <a:t>50</a:t>
                      </a:r>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代　　</a:t>
                      </a:r>
                      <a:r>
                        <a:rPr lang="ja-JP" altLang="en-US" sz="1050" dirty="0" smtClean="0">
                          <a:solidFill>
                            <a:srgbClr val="3B3838"/>
                          </a:solidFill>
                          <a:latin typeface="BIZ UDゴシック" panose="020B0400000000000000" pitchFamily="49" charset="-128"/>
                          <a:ea typeface="BIZ UDゴシック" panose="020B0400000000000000" pitchFamily="49" charset="-128"/>
                        </a:rPr>
                        <a:t>☐</a:t>
                      </a:r>
                      <a:r>
                        <a:rPr lang="ja-JP" altLang="en-US" sz="1050" baseline="0" dirty="0" smtClean="0">
                          <a:solidFill>
                            <a:srgbClr val="3B3838"/>
                          </a:solidFill>
                          <a:latin typeface="BIZ UDゴシック" panose="020B0400000000000000" pitchFamily="49" charset="-128"/>
                          <a:ea typeface="BIZ UDゴシック" panose="020B0400000000000000" pitchFamily="49" charset="-128"/>
                        </a:rPr>
                        <a:t> </a:t>
                      </a:r>
                      <a:r>
                        <a:rPr kumimoji="1" lang="en-US" altLang="ja-JP" sz="1050" dirty="0" smtClean="0">
                          <a:solidFill>
                            <a:srgbClr val="3B3838"/>
                          </a:solidFill>
                          <a:latin typeface="BIZ UDゴシック" panose="020B0400000000000000" pitchFamily="49" charset="-128"/>
                          <a:ea typeface="BIZ UDゴシック" panose="020B0400000000000000" pitchFamily="49" charset="-128"/>
                        </a:rPr>
                        <a:t>60</a:t>
                      </a:r>
                      <a:r>
                        <a:rPr kumimoji="1" lang="ja-JP" altLang="en-US" sz="1050" dirty="0" smtClean="0">
                          <a:solidFill>
                            <a:srgbClr val="3B3838"/>
                          </a:solidFill>
                          <a:latin typeface="BIZ UDゴシック" panose="020B0400000000000000" pitchFamily="49" charset="-128"/>
                          <a:ea typeface="BIZ UDゴシック" panose="020B0400000000000000" pitchFamily="49" charset="-128"/>
                        </a:rPr>
                        <a:t>代～</a:t>
                      </a:r>
                      <a:endParaRPr kumimoji="1" lang="ja-JP" altLang="en-US" sz="1050" dirty="0"/>
                    </a:p>
                  </a:txBody>
                  <a:tcPr anchor="ctr">
                    <a:lnL w="12700" cap="flat" cmpd="sng" algn="ctr">
                      <a:solidFill>
                        <a:srgbClr val="9C9C9F"/>
                      </a:solidFill>
                      <a:prstDash val="solid"/>
                      <a:round/>
                      <a:headEnd type="none" w="med" len="med"/>
                      <a:tailEnd type="none" w="med" len="med"/>
                    </a:lnL>
                    <a:lnR w="12700" cap="flat" cmpd="sng" algn="ctr">
                      <a:solidFill>
                        <a:srgbClr val="9C9C9F"/>
                      </a:solidFill>
                      <a:prstDash val="solid"/>
                      <a:round/>
                      <a:headEnd type="none" w="med" len="med"/>
                      <a:tailEnd type="none" w="med" len="med"/>
                    </a:lnR>
                    <a:lnT w="12700" cap="flat" cmpd="sng" algn="ctr">
                      <a:solidFill>
                        <a:srgbClr val="9C9C9F"/>
                      </a:solidFill>
                      <a:prstDash val="solid"/>
                      <a:round/>
                      <a:headEnd type="none" w="med" len="med"/>
                      <a:tailEnd type="none" w="med" len="med"/>
                    </a:lnT>
                    <a:lnB w="12700" cap="flat" cmpd="sng" algn="ctr">
                      <a:solidFill>
                        <a:srgbClr val="9C9C9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79502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7037" y="202375"/>
            <a:ext cx="6483927" cy="9501250"/>
          </a:xfrm>
          <a:prstGeom prst="rect">
            <a:avLst/>
          </a:prstGeom>
          <a:noFill/>
          <a:ln w="38100">
            <a:solidFill>
              <a:srgbClr val="2FAF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FAFE4"/>
              </a:solidFill>
            </a:endParaRPr>
          </a:p>
        </p:txBody>
      </p:sp>
      <p:sp>
        <p:nvSpPr>
          <p:cNvPr id="7" name="テキスト ボックス 6"/>
          <p:cNvSpPr txBox="1"/>
          <p:nvPr/>
        </p:nvSpPr>
        <p:spPr>
          <a:xfrm>
            <a:off x="457200" y="612183"/>
            <a:ext cx="5943600" cy="830997"/>
          </a:xfrm>
          <a:prstGeom prst="rect">
            <a:avLst/>
          </a:prstGeom>
          <a:noFill/>
        </p:spPr>
        <p:txBody>
          <a:bodyPr wrap="square" rtlCol="0">
            <a:spAutoFit/>
          </a:bodyPr>
          <a:lstStyle/>
          <a:p>
            <a:r>
              <a:rPr lang="ja-JP" altLang="en-US" sz="1200" dirty="0" smtClean="0">
                <a:solidFill>
                  <a:srgbClr val="3B3838"/>
                </a:solidFill>
                <a:latin typeface="BIZ UDゴシック" panose="020B0400000000000000" pitchFamily="49" charset="-128"/>
                <a:ea typeface="BIZ UDゴシック" panose="020B0400000000000000" pitchFamily="49" charset="-128"/>
              </a:rPr>
              <a:t>④会社</a:t>
            </a:r>
            <a:r>
              <a:rPr lang="ja-JP" altLang="en-US" sz="1200" dirty="0">
                <a:solidFill>
                  <a:srgbClr val="3B3838"/>
                </a:solidFill>
                <a:latin typeface="BIZ UDゴシック" panose="020B0400000000000000" pitchFamily="49" charset="-128"/>
                <a:ea typeface="BIZ UDゴシック" panose="020B0400000000000000" pitchFamily="49" charset="-128"/>
              </a:rPr>
              <a:t>が実施している、社員の健康保持・増進に関する取り組みや姿勢へ</a:t>
            </a:r>
            <a:r>
              <a:rPr lang="ja-JP" altLang="en-US" sz="1200" dirty="0" smtClean="0">
                <a:solidFill>
                  <a:srgbClr val="3B3838"/>
                </a:solidFill>
                <a:latin typeface="BIZ UDゴシック" panose="020B0400000000000000" pitchFamily="49" charset="-128"/>
                <a:ea typeface="BIZ UDゴシック" panose="020B0400000000000000" pitchFamily="49" charset="-128"/>
              </a:rPr>
              <a:t>の</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総合的</a:t>
            </a:r>
            <a:r>
              <a:rPr lang="ja-JP" altLang="en-US" sz="1200" dirty="0">
                <a:solidFill>
                  <a:srgbClr val="3B3838"/>
                </a:solidFill>
                <a:latin typeface="BIZ UDゴシック" panose="020B0400000000000000" pitchFamily="49" charset="-128"/>
                <a:ea typeface="BIZ UDゴシック" panose="020B0400000000000000" pitchFamily="49" charset="-128"/>
              </a:rPr>
              <a:t>評価を教えて</a:t>
            </a:r>
            <a:r>
              <a:rPr lang="ja-JP" altLang="en-US" sz="1200" dirty="0" smtClean="0">
                <a:solidFill>
                  <a:srgbClr val="3B3838"/>
                </a:solidFill>
                <a:latin typeface="BIZ UDゴシック" panose="020B0400000000000000" pitchFamily="49" charset="-128"/>
                <a:ea typeface="BIZ UDゴシック" panose="020B0400000000000000" pitchFamily="49" charset="-128"/>
              </a:rPr>
              <a:t>ください</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r>
              <a:rPr lang="ja-JP" altLang="en-US" sz="1200" dirty="0" smtClean="0">
                <a:solidFill>
                  <a:srgbClr val="3B3838"/>
                </a:solidFill>
                <a:latin typeface="BIZ UDゴシック" panose="020B0400000000000000" pitchFamily="49" charset="-128"/>
                <a:ea typeface="BIZ UDゴシック" panose="020B0400000000000000" pitchFamily="49" charset="-128"/>
              </a:rPr>
              <a:t>（　大変良い　・　良い　・　普通　・　悪い　・　大変悪い　）</a:t>
            </a:r>
            <a:endParaRPr lang="en-US" altLang="ja-JP" sz="1200" dirty="0">
              <a:solidFill>
                <a:srgbClr val="3B3838"/>
              </a:solidFill>
              <a:latin typeface="BIZ UDゴシック" panose="020B0400000000000000" pitchFamily="49" charset="-128"/>
              <a:ea typeface="BIZ UDゴシック" panose="020B0400000000000000" pitchFamily="49" charset="-128"/>
            </a:endParaRPr>
          </a:p>
        </p:txBody>
      </p:sp>
      <p:sp>
        <p:nvSpPr>
          <p:cNvPr id="8" name="テキスト ボックス 7"/>
          <p:cNvSpPr txBox="1"/>
          <p:nvPr/>
        </p:nvSpPr>
        <p:spPr>
          <a:xfrm>
            <a:off x="457200" y="1877829"/>
            <a:ext cx="5943600" cy="646331"/>
          </a:xfrm>
          <a:prstGeom prst="rect">
            <a:avLst/>
          </a:prstGeom>
          <a:noFill/>
        </p:spPr>
        <p:txBody>
          <a:bodyPr wrap="square" rtlCol="0">
            <a:spAutoFit/>
          </a:bodyPr>
          <a:lstStyle/>
          <a:p>
            <a:r>
              <a:rPr lang="ja-JP" altLang="en-US" sz="1200" dirty="0" smtClean="0">
                <a:solidFill>
                  <a:srgbClr val="3B3838"/>
                </a:solidFill>
                <a:latin typeface="BIZ UDゴシック" panose="020B0400000000000000" pitchFamily="49" charset="-128"/>
                <a:ea typeface="BIZ UDゴシック" panose="020B0400000000000000" pitchFamily="49" charset="-128"/>
              </a:rPr>
              <a:t>⑤家族</a:t>
            </a:r>
            <a:r>
              <a:rPr lang="ja-JP" altLang="en-US" sz="1200" dirty="0">
                <a:solidFill>
                  <a:srgbClr val="3B3838"/>
                </a:solidFill>
                <a:latin typeface="BIZ UDゴシック" panose="020B0400000000000000" pitchFamily="49" charset="-128"/>
                <a:ea typeface="BIZ UDゴシック" panose="020B0400000000000000" pitchFamily="49" charset="-128"/>
              </a:rPr>
              <a:t>の介護状況について教えて</a:t>
            </a:r>
            <a:r>
              <a:rPr lang="ja-JP" altLang="en-US" sz="1200" dirty="0" smtClean="0">
                <a:solidFill>
                  <a:srgbClr val="3B3838"/>
                </a:solidFill>
                <a:latin typeface="BIZ UDゴシック" panose="020B0400000000000000" pitchFamily="49" charset="-128"/>
                <a:ea typeface="BIZ UDゴシック" panose="020B0400000000000000" pitchFamily="49" charset="-128"/>
              </a:rPr>
              <a:t>ください</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r>
              <a:rPr lang="ja-JP" altLang="en-US" sz="1200" dirty="0" smtClean="0">
                <a:solidFill>
                  <a:srgbClr val="3B3838"/>
                </a:solidFill>
                <a:latin typeface="BIZ UDゴシック" panose="020B0400000000000000" pitchFamily="49" charset="-128"/>
                <a:ea typeface="BIZ UDゴシック" panose="020B0400000000000000" pitchFamily="49" charset="-128"/>
              </a:rPr>
              <a:t>（　取り組んでいる　・　取り組んでいない　・　今後取り組む予定がある　）</a:t>
            </a:r>
            <a:endParaRPr lang="en-US" altLang="ja-JP" sz="1200" dirty="0">
              <a:solidFill>
                <a:srgbClr val="3B3838"/>
              </a:solidFill>
              <a:latin typeface="BIZ UDゴシック" panose="020B0400000000000000" pitchFamily="49" charset="-128"/>
              <a:ea typeface="BIZ UDゴシック" panose="020B0400000000000000" pitchFamily="49" charset="-128"/>
            </a:endParaRPr>
          </a:p>
        </p:txBody>
      </p:sp>
      <p:sp>
        <p:nvSpPr>
          <p:cNvPr id="9" name="テキスト ボックス 8"/>
          <p:cNvSpPr txBox="1"/>
          <p:nvPr/>
        </p:nvSpPr>
        <p:spPr>
          <a:xfrm>
            <a:off x="457200" y="4014679"/>
            <a:ext cx="5943600" cy="3231654"/>
          </a:xfrm>
          <a:prstGeom prst="rect">
            <a:avLst/>
          </a:prstGeom>
          <a:noFill/>
        </p:spPr>
        <p:txBody>
          <a:bodyPr wrap="square" rtlCol="0">
            <a:spAutoFit/>
          </a:bodyPr>
          <a:lstStyle/>
          <a:p>
            <a:r>
              <a:rPr lang="ja-JP" altLang="en-US" sz="1200" dirty="0">
                <a:solidFill>
                  <a:srgbClr val="3B3838"/>
                </a:solidFill>
                <a:latin typeface="BIZ UDゴシック" panose="020B0400000000000000" pitchFamily="49" charset="-128"/>
                <a:ea typeface="BIZ UDゴシック" panose="020B0400000000000000" pitchFamily="49" charset="-128"/>
              </a:rPr>
              <a:t>⑦</a:t>
            </a:r>
            <a:r>
              <a:rPr lang="ja-JP" altLang="en-US" sz="1200" dirty="0" smtClean="0">
                <a:solidFill>
                  <a:srgbClr val="3B3838"/>
                </a:solidFill>
                <a:latin typeface="BIZ UDゴシック" panose="020B0400000000000000" pitchFamily="49" charset="-128"/>
                <a:ea typeface="BIZ UDゴシック" panose="020B0400000000000000" pitchFamily="49" charset="-128"/>
              </a:rPr>
              <a:t>あなた</a:t>
            </a:r>
            <a:r>
              <a:rPr lang="ja-JP" altLang="en-US" sz="1200" dirty="0">
                <a:solidFill>
                  <a:srgbClr val="3B3838"/>
                </a:solidFill>
                <a:latin typeface="BIZ UDゴシック" panose="020B0400000000000000" pitchFamily="49" charset="-128"/>
                <a:ea typeface="BIZ UDゴシック" panose="020B0400000000000000" pitchFamily="49" charset="-128"/>
              </a:rPr>
              <a:t>が入院や手術を伴う病気になったとしたら不安に思うことは何です</a:t>
            </a:r>
            <a:r>
              <a:rPr lang="ja-JP" altLang="en-US" sz="1200" dirty="0" smtClean="0">
                <a:solidFill>
                  <a:srgbClr val="3B3838"/>
                </a:solidFill>
                <a:latin typeface="BIZ UDゴシック" panose="020B0400000000000000" pitchFamily="49" charset="-128"/>
                <a:ea typeface="BIZ UDゴシック" panose="020B0400000000000000" pitchFamily="49" charset="-128"/>
              </a:rPr>
              <a:t>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smtClean="0">
                <a:solidFill>
                  <a:srgbClr val="3B3838"/>
                </a:solidFill>
                <a:latin typeface="BIZ UDゴシック" panose="020B0400000000000000" pitchFamily="49" charset="-128"/>
                <a:ea typeface="BIZ UDゴシック" panose="020B0400000000000000" pitchFamily="49" charset="-128"/>
              </a:rPr>
              <a:t>☐</a:t>
            </a:r>
            <a:r>
              <a:rPr lang="ja-JP" altLang="en-US" sz="1200" dirty="0">
                <a:solidFill>
                  <a:srgbClr val="3B3838"/>
                </a:solidFill>
                <a:latin typeface="BIZ UDゴシック" panose="020B0400000000000000" pitchFamily="49" charset="-128"/>
                <a:ea typeface="BIZ UDゴシック" panose="020B0400000000000000" pitchFamily="49" charset="-128"/>
              </a:rPr>
              <a:t>　治療費などの出費がかかる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a:solidFill>
                  <a:srgbClr val="3B3838"/>
                </a:solidFill>
                <a:latin typeface="BIZ UDゴシック" panose="020B0400000000000000" pitchFamily="49" charset="-128"/>
                <a:ea typeface="BIZ UDゴシック" panose="020B0400000000000000" pitchFamily="49" charset="-128"/>
              </a:rPr>
              <a:t>☐　収入が減る・</a:t>
            </a:r>
            <a:r>
              <a:rPr lang="ja-JP" altLang="en-US" sz="1200" dirty="0" smtClean="0">
                <a:solidFill>
                  <a:srgbClr val="3B3838"/>
                </a:solidFill>
                <a:latin typeface="BIZ UDゴシック" panose="020B0400000000000000" pitchFamily="49" charset="-128"/>
                <a:ea typeface="BIZ UDゴシック" panose="020B0400000000000000" pitchFamily="49" charset="-128"/>
              </a:rPr>
              <a:t>途絶える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smtClean="0">
                <a:solidFill>
                  <a:srgbClr val="3B3838"/>
                </a:solidFill>
                <a:latin typeface="BIZ UDゴシック" panose="020B0400000000000000" pitchFamily="49" charset="-128"/>
                <a:ea typeface="BIZ UDゴシック" panose="020B0400000000000000" pitchFamily="49" charset="-128"/>
              </a:rPr>
              <a:t>☐</a:t>
            </a:r>
            <a:r>
              <a:rPr lang="ja-JP" altLang="en-US" sz="1200" dirty="0">
                <a:solidFill>
                  <a:srgbClr val="3B3838"/>
                </a:solidFill>
                <a:latin typeface="BIZ UDゴシック" panose="020B0400000000000000" pitchFamily="49" charset="-128"/>
                <a:ea typeface="BIZ UDゴシック" panose="020B0400000000000000" pitchFamily="49" charset="-128"/>
              </a:rPr>
              <a:t>　仕事に</a:t>
            </a:r>
            <a:r>
              <a:rPr lang="ja-JP" altLang="en-US" sz="1200" dirty="0" smtClean="0">
                <a:solidFill>
                  <a:srgbClr val="3B3838"/>
                </a:solidFill>
                <a:latin typeface="BIZ UDゴシック" panose="020B0400000000000000" pitchFamily="49" charset="-128"/>
                <a:ea typeface="BIZ UDゴシック" panose="020B0400000000000000" pitchFamily="49" charset="-128"/>
              </a:rPr>
              <a:t>ついて</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smtClean="0">
                <a:solidFill>
                  <a:srgbClr val="3B3838"/>
                </a:solidFill>
                <a:latin typeface="BIZ UDゴシック" panose="020B0400000000000000" pitchFamily="49" charset="-128"/>
                <a:ea typeface="BIZ UDゴシック" panose="020B0400000000000000" pitchFamily="49" charset="-128"/>
              </a:rPr>
              <a:t>☐</a:t>
            </a:r>
            <a:r>
              <a:rPr lang="ja-JP" altLang="en-US" sz="1200" dirty="0">
                <a:solidFill>
                  <a:srgbClr val="3B3838"/>
                </a:solidFill>
                <a:latin typeface="BIZ UDゴシック" panose="020B0400000000000000" pitchFamily="49" charset="-128"/>
                <a:ea typeface="BIZ UDゴシック" panose="020B0400000000000000" pitchFamily="49" charset="-128"/>
              </a:rPr>
              <a:t>　自分がいない間の</a:t>
            </a:r>
            <a:r>
              <a:rPr lang="ja-JP" altLang="en-US" sz="1200" dirty="0" smtClean="0">
                <a:solidFill>
                  <a:srgbClr val="3B3838"/>
                </a:solidFill>
                <a:latin typeface="BIZ UDゴシック" panose="020B0400000000000000" pitchFamily="49" charset="-128"/>
                <a:ea typeface="BIZ UDゴシック" panose="020B0400000000000000" pitchFamily="49" charset="-128"/>
              </a:rPr>
              <a:t>家事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smtClean="0">
                <a:solidFill>
                  <a:srgbClr val="3B3838"/>
                </a:solidFill>
                <a:latin typeface="BIZ UDゴシック" panose="020B0400000000000000" pitchFamily="49" charset="-128"/>
                <a:ea typeface="BIZ UDゴシック" panose="020B0400000000000000" pitchFamily="49" charset="-128"/>
              </a:rPr>
              <a:t>☐</a:t>
            </a:r>
            <a:r>
              <a:rPr lang="ja-JP" altLang="en-US" sz="1200" dirty="0">
                <a:solidFill>
                  <a:srgbClr val="3B3838"/>
                </a:solidFill>
                <a:latin typeface="BIZ UDゴシック" panose="020B0400000000000000" pitchFamily="49" charset="-128"/>
                <a:ea typeface="BIZ UDゴシック" panose="020B0400000000000000" pitchFamily="49" charset="-128"/>
              </a:rPr>
              <a:t>　子供の</a:t>
            </a:r>
            <a:r>
              <a:rPr lang="ja-JP" altLang="en-US" sz="1200" dirty="0" smtClean="0">
                <a:solidFill>
                  <a:srgbClr val="3B3838"/>
                </a:solidFill>
                <a:latin typeface="BIZ UDゴシック" panose="020B0400000000000000" pitchFamily="49" charset="-128"/>
                <a:ea typeface="BIZ UDゴシック" panose="020B0400000000000000" pitchFamily="49" charset="-128"/>
              </a:rPr>
              <a:t>教育</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smtClean="0">
                <a:solidFill>
                  <a:srgbClr val="3B3838"/>
                </a:solidFill>
                <a:latin typeface="BIZ UDゴシック" panose="020B0400000000000000" pitchFamily="49" charset="-128"/>
                <a:ea typeface="BIZ UDゴシック" panose="020B0400000000000000" pitchFamily="49" charset="-128"/>
              </a:rPr>
              <a:t>☐</a:t>
            </a:r>
            <a:r>
              <a:rPr lang="ja-JP" altLang="en-US" sz="1200" dirty="0">
                <a:solidFill>
                  <a:srgbClr val="3B3838"/>
                </a:solidFill>
                <a:latin typeface="BIZ UDゴシック" panose="020B0400000000000000" pitchFamily="49" charset="-128"/>
                <a:ea typeface="BIZ UDゴシック" panose="020B0400000000000000" pitchFamily="49" charset="-128"/>
              </a:rPr>
              <a:t>　親の</a:t>
            </a:r>
            <a:r>
              <a:rPr lang="ja-JP" altLang="en-US" sz="1200" dirty="0" smtClean="0">
                <a:solidFill>
                  <a:srgbClr val="3B3838"/>
                </a:solidFill>
                <a:latin typeface="BIZ UDゴシック" panose="020B0400000000000000" pitchFamily="49" charset="-128"/>
                <a:ea typeface="BIZ UDゴシック" panose="020B0400000000000000" pitchFamily="49" charset="-128"/>
              </a:rPr>
              <a:t>介護</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smtClean="0">
                <a:solidFill>
                  <a:srgbClr val="3B3838"/>
                </a:solidFill>
                <a:latin typeface="BIZ UDゴシック" panose="020B0400000000000000" pitchFamily="49" charset="-128"/>
                <a:ea typeface="BIZ UDゴシック" panose="020B0400000000000000" pitchFamily="49" charset="-128"/>
              </a:rPr>
              <a:t>☐</a:t>
            </a: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治療法</a:t>
            </a:r>
            <a:endParaRPr lang="en-US" altLang="ja-JP" sz="1200" dirty="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smtClean="0">
                <a:solidFill>
                  <a:srgbClr val="3B3838"/>
                </a:solidFill>
                <a:latin typeface="BIZ UDゴシック" panose="020B0400000000000000" pitchFamily="49" charset="-128"/>
                <a:ea typeface="BIZ UDゴシック" panose="020B0400000000000000" pitchFamily="49" charset="-128"/>
              </a:rPr>
              <a:t>☐</a:t>
            </a:r>
            <a:r>
              <a:rPr lang="ja-JP" altLang="en-US" sz="1200" dirty="0">
                <a:solidFill>
                  <a:srgbClr val="3B3838"/>
                </a:solidFill>
                <a:latin typeface="BIZ UDゴシック" panose="020B0400000000000000" pitchFamily="49" charset="-128"/>
                <a:ea typeface="BIZ UDゴシック" panose="020B0400000000000000" pitchFamily="49" charset="-128"/>
              </a:rPr>
              <a:t>　病院</a:t>
            </a:r>
            <a:r>
              <a:rPr lang="ja-JP" altLang="en-US" sz="1200" dirty="0" smtClean="0">
                <a:solidFill>
                  <a:srgbClr val="3B3838"/>
                </a:solidFill>
                <a:latin typeface="BIZ UDゴシック" panose="020B0400000000000000" pitchFamily="49" charset="-128"/>
                <a:ea typeface="BIZ UDゴシック" panose="020B0400000000000000" pitchFamily="49" charset="-128"/>
              </a:rPr>
              <a:t>選び</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smtClean="0">
                <a:solidFill>
                  <a:srgbClr val="3B3838"/>
                </a:solidFill>
                <a:latin typeface="BIZ UDゴシック" panose="020B0400000000000000" pitchFamily="49" charset="-128"/>
                <a:ea typeface="BIZ UDゴシック" panose="020B0400000000000000" pitchFamily="49" charset="-128"/>
              </a:rPr>
              <a:t>☐</a:t>
            </a:r>
            <a:r>
              <a:rPr lang="ja-JP" altLang="en-US" sz="1200" dirty="0">
                <a:solidFill>
                  <a:srgbClr val="3B3838"/>
                </a:solidFill>
                <a:latin typeface="BIZ UDゴシック" panose="020B0400000000000000" pitchFamily="49" charset="-128"/>
                <a:ea typeface="BIZ UDゴシック" panose="020B0400000000000000" pitchFamily="49" charset="-128"/>
              </a:rPr>
              <a:t>　不安に思うことは</a:t>
            </a:r>
            <a:r>
              <a:rPr lang="ja-JP" altLang="en-US" sz="1200" dirty="0" smtClean="0">
                <a:solidFill>
                  <a:srgbClr val="3B3838"/>
                </a:solidFill>
                <a:latin typeface="BIZ UDゴシック" panose="020B0400000000000000" pitchFamily="49" charset="-128"/>
                <a:ea typeface="BIZ UDゴシック" panose="020B0400000000000000" pitchFamily="49" charset="-128"/>
              </a:rPr>
              <a:t>ない</a:t>
            </a:r>
            <a:endParaRPr lang="en-US" altLang="ja-JP" sz="1200" dirty="0">
              <a:solidFill>
                <a:srgbClr val="3B3838"/>
              </a:solidFill>
              <a:latin typeface="BIZ UDゴシック" panose="020B0400000000000000" pitchFamily="49" charset="-128"/>
              <a:ea typeface="BIZ UDゴシック" panose="020B0400000000000000" pitchFamily="49" charset="-128"/>
            </a:endParaRPr>
          </a:p>
          <a:p>
            <a:pPr>
              <a:lnSpc>
                <a:spcPct val="150000"/>
              </a:lnSpc>
            </a:pPr>
            <a:r>
              <a:rPr lang="ja-JP" altLang="en-US" sz="1200" dirty="0" smtClean="0">
                <a:solidFill>
                  <a:srgbClr val="3B3838"/>
                </a:solidFill>
                <a:latin typeface="BIZ UDゴシック" panose="020B0400000000000000" pitchFamily="49" charset="-128"/>
                <a:ea typeface="BIZ UDゴシック" panose="020B0400000000000000" pitchFamily="49" charset="-128"/>
              </a:rPr>
              <a:t>☐</a:t>
            </a:r>
            <a:r>
              <a:rPr lang="ja-JP" altLang="en-US" sz="1200" dirty="0">
                <a:solidFill>
                  <a:srgbClr val="3B3838"/>
                </a:solidFill>
                <a:latin typeface="BIZ UDゴシック" panose="020B0400000000000000" pitchFamily="49" charset="-128"/>
                <a:ea typeface="BIZ UDゴシック" panose="020B0400000000000000" pitchFamily="49" charset="-128"/>
              </a:rPr>
              <a:t>　</a:t>
            </a:r>
            <a:r>
              <a:rPr lang="ja-JP" altLang="en-US" sz="1200" dirty="0" smtClean="0">
                <a:solidFill>
                  <a:srgbClr val="3B3838"/>
                </a:solidFill>
                <a:latin typeface="BIZ UDゴシック" panose="020B0400000000000000" pitchFamily="49" charset="-128"/>
                <a:ea typeface="BIZ UDゴシック" panose="020B0400000000000000" pitchFamily="49" charset="-128"/>
              </a:rPr>
              <a:t>その他（　　　　　　　　　　　　　　　　　　　　　）</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p:txBody>
      </p:sp>
      <p:sp>
        <p:nvSpPr>
          <p:cNvPr id="10" name="テキスト ボックス 9"/>
          <p:cNvSpPr txBox="1"/>
          <p:nvPr/>
        </p:nvSpPr>
        <p:spPr>
          <a:xfrm>
            <a:off x="457200" y="2946254"/>
            <a:ext cx="5943600" cy="646331"/>
          </a:xfrm>
          <a:prstGeom prst="rect">
            <a:avLst/>
          </a:prstGeom>
          <a:noFill/>
        </p:spPr>
        <p:txBody>
          <a:bodyPr wrap="square" rtlCol="0">
            <a:spAutoFit/>
          </a:bodyPr>
          <a:lstStyle/>
          <a:p>
            <a:r>
              <a:rPr lang="ja-JP" altLang="en-US" sz="1200" dirty="0" smtClean="0">
                <a:solidFill>
                  <a:srgbClr val="3B3838"/>
                </a:solidFill>
                <a:latin typeface="BIZ UDゴシック" panose="020B0400000000000000" pitchFamily="49" charset="-128"/>
                <a:ea typeface="BIZ UDゴシック" panose="020B0400000000000000" pitchFamily="49" charset="-128"/>
              </a:rPr>
              <a:t>⑥あなたは今後</a:t>
            </a:r>
            <a:r>
              <a:rPr lang="ja-JP" altLang="en-US" sz="1200" dirty="0">
                <a:solidFill>
                  <a:srgbClr val="3B3838"/>
                </a:solidFill>
                <a:latin typeface="BIZ UDゴシック" panose="020B0400000000000000" pitchFamily="49" charset="-128"/>
                <a:ea typeface="BIZ UDゴシック" panose="020B0400000000000000" pitchFamily="49" charset="-128"/>
              </a:rPr>
              <a:t>の健康に不安を感じます</a:t>
            </a:r>
            <a:r>
              <a:rPr lang="ja-JP" altLang="en-US" sz="1200" dirty="0" smtClean="0">
                <a:solidFill>
                  <a:srgbClr val="3B3838"/>
                </a:solidFill>
                <a:latin typeface="BIZ UDゴシック" panose="020B0400000000000000" pitchFamily="49" charset="-128"/>
                <a:ea typeface="BIZ UDゴシック" panose="020B0400000000000000" pitchFamily="49" charset="-128"/>
              </a:rPr>
              <a:t>か</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a:p>
            <a:r>
              <a:rPr lang="ja-JP" altLang="en-US" sz="1200" dirty="0" smtClean="0">
                <a:solidFill>
                  <a:srgbClr val="3B3838"/>
                </a:solidFill>
                <a:latin typeface="BIZ UDゴシック" panose="020B0400000000000000" pitchFamily="49" charset="-128"/>
                <a:ea typeface="BIZ UDゴシック" panose="020B0400000000000000" pitchFamily="49" charset="-128"/>
              </a:rPr>
              <a:t>（　</a:t>
            </a:r>
            <a:r>
              <a:rPr lang="ja-JP" altLang="en-US" sz="1200" dirty="0">
                <a:solidFill>
                  <a:srgbClr val="3B3838"/>
                </a:solidFill>
                <a:latin typeface="BIZ UDゴシック" panose="020B0400000000000000" pitchFamily="49" charset="-128"/>
                <a:ea typeface="BIZ UDゴシック" panose="020B0400000000000000" pitchFamily="49" charset="-128"/>
              </a:rPr>
              <a:t>非常</a:t>
            </a:r>
            <a:r>
              <a:rPr lang="ja-JP" altLang="en-US" sz="1200" dirty="0" smtClean="0">
                <a:solidFill>
                  <a:srgbClr val="3B3838"/>
                </a:solidFill>
                <a:latin typeface="BIZ UDゴシック" panose="020B0400000000000000" pitchFamily="49" charset="-128"/>
                <a:ea typeface="BIZ UDゴシック" panose="020B0400000000000000" pitchFamily="49" charset="-128"/>
              </a:rPr>
              <a:t>に不安　・　不安　・　あまり不安ではない　・全く不安ではない　）</a:t>
            </a:r>
            <a:endParaRPr lang="en-US" altLang="ja-JP" sz="1200" dirty="0">
              <a:solidFill>
                <a:srgbClr val="3B3838"/>
              </a:solidFill>
              <a:latin typeface="BIZ UDゴシック" panose="020B0400000000000000" pitchFamily="49" charset="-128"/>
              <a:ea typeface="BIZ UDゴシック" panose="020B0400000000000000" pitchFamily="49" charset="-128"/>
            </a:endParaRPr>
          </a:p>
        </p:txBody>
      </p:sp>
      <p:sp>
        <p:nvSpPr>
          <p:cNvPr id="12" name="テキスト ボックス 11"/>
          <p:cNvSpPr txBox="1"/>
          <p:nvPr/>
        </p:nvSpPr>
        <p:spPr>
          <a:xfrm>
            <a:off x="457200" y="7544837"/>
            <a:ext cx="5943600" cy="276999"/>
          </a:xfrm>
          <a:prstGeom prst="rect">
            <a:avLst/>
          </a:prstGeom>
          <a:noFill/>
        </p:spPr>
        <p:txBody>
          <a:bodyPr wrap="square" rtlCol="0">
            <a:spAutoFit/>
          </a:bodyPr>
          <a:lstStyle/>
          <a:p>
            <a:r>
              <a:rPr lang="ja-JP" altLang="en-US" sz="1200" dirty="0">
                <a:solidFill>
                  <a:srgbClr val="3B3838"/>
                </a:solidFill>
                <a:latin typeface="BIZ UDゴシック" panose="020B0400000000000000" pitchFamily="49" charset="-128"/>
                <a:ea typeface="BIZ UDゴシック" panose="020B0400000000000000" pitchFamily="49" charset="-128"/>
              </a:rPr>
              <a:t>⑧</a:t>
            </a:r>
            <a:r>
              <a:rPr lang="ja-JP" altLang="en-US" sz="1200" dirty="0" smtClean="0">
                <a:solidFill>
                  <a:srgbClr val="3B3838"/>
                </a:solidFill>
                <a:latin typeface="BIZ UDゴシック" panose="020B0400000000000000" pitchFamily="49" charset="-128"/>
                <a:ea typeface="BIZ UDゴシック" panose="020B0400000000000000" pitchFamily="49" charset="-128"/>
              </a:rPr>
              <a:t>その他、健康に関する悩みやご意見がございましたらお聞かせください</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p:txBody>
      </p:sp>
      <p:sp>
        <p:nvSpPr>
          <p:cNvPr id="13" name="テキスト ボックス 12"/>
          <p:cNvSpPr txBox="1"/>
          <p:nvPr/>
        </p:nvSpPr>
        <p:spPr>
          <a:xfrm>
            <a:off x="498763" y="7893401"/>
            <a:ext cx="5860473" cy="1033154"/>
          </a:xfrm>
          <a:prstGeom prst="rect">
            <a:avLst/>
          </a:prstGeom>
          <a:noFill/>
          <a:ln>
            <a:solidFill>
              <a:srgbClr val="9C9C9F"/>
            </a:solidFill>
          </a:ln>
        </p:spPr>
        <p:txBody>
          <a:bodyPr wrap="square" rtlCol="0">
            <a:spAutoFit/>
          </a:bodyPr>
          <a:lstStyle/>
          <a:p>
            <a:endParaRPr kumimoji="1" lang="ja-JP" altLang="en-US" dirty="0"/>
          </a:p>
        </p:txBody>
      </p:sp>
      <p:sp>
        <p:nvSpPr>
          <p:cNvPr id="14" name="テキスト ボックス 13"/>
          <p:cNvSpPr txBox="1"/>
          <p:nvPr/>
        </p:nvSpPr>
        <p:spPr>
          <a:xfrm>
            <a:off x="457200" y="9185429"/>
            <a:ext cx="5943600" cy="276999"/>
          </a:xfrm>
          <a:prstGeom prst="rect">
            <a:avLst/>
          </a:prstGeom>
          <a:noFill/>
        </p:spPr>
        <p:txBody>
          <a:bodyPr wrap="square" rtlCol="0">
            <a:spAutoFit/>
          </a:bodyPr>
          <a:lstStyle/>
          <a:p>
            <a:r>
              <a:rPr lang="ja-JP" altLang="en-US" sz="1200" dirty="0" smtClean="0">
                <a:solidFill>
                  <a:srgbClr val="3B3838"/>
                </a:solidFill>
                <a:latin typeface="BIZ UDゴシック" panose="020B0400000000000000" pitchFamily="49" charset="-128"/>
                <a:ea typeface="BIZ UDゴシック" panose="020B0400000000000000" pitchFamily="49" charset="-128"/>
              </a:rPr>
              <a:t>アンケートにご協力いただき誠にありがとうございます。</a:t>
            </a:r>
            <a:endParaRPr lang="en-US" altLang="ja-JP" sz="1200" dirty="0" smtClean="0">
              <a:solidFill>
                <a:srgbClr val="3B3838"/>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165094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TotalTime>
  <Words>142</Words>
  <Application>Microsoft Office PowerPoint</Application>
  <PresentationFormat>A4 210 x 297 mm</PresentationFormat>
  <Paragraphs>51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UDゴシック</vt:lpstr>
      <vt:lpstr>ＭＳ Ｐゴシック</vt:lpstr>
      <vt:lpstr>游明朝 Demibold</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アカウント</dc:creator>
  <cp:lastModifiedBy>Microsoft アカウント</cp:lastModifiedBy>
  <cp:revision>24</cp:revision>
  <cp:lastPrinted>2021-02-12T06:25:35Z</cp:lastPrinted>
  <dcterms:created xsi:type="dcterms:W3CDTF">2021-02-10T09:29:31Z</dcterms:created>
  <dcterms:modified xsi:type="dcterms:W3CDTF">2021-02-16T03:45:31Z</dcterms:modified>
</cp:coreProperties>
</file>