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</p:sldIdLst>
  <p:sldSz cx="6858000" cy="9906000" type="A4"/>
  <p:notesSz cx="6797675" cy="9926638"/>
  <p:defaultTextStyle>
    <a:defPPr>
      <a:defRPr lang="ja-JP"/>
    </a:defPPr>
    <a:lvl1pPr marL="0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9C9F"/>
    <a:srgbClr val="3B3838"/>
    <a:srgbClr val="2FAF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3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3858D-BACD-4128-AE66-23E746581B6A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75DA-265D-45CD-8BA6-57DA9A79B4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97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3858D-BACD-4128-AE66-23E746581B6A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75DA-265D-45CD-8BA6-57DA9A79B4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736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3858D-BACD-4128-AE66-23E746581B6A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75DA-265D-45CD-8BA6-57DA9A79B4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555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3858D-BACD-4128-AE66-23E746581B6A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75DA-265D-45CD-8BA6-57DA9A79B4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19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3858D-BACD-4128-AE66-23E746581B6A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75DA-265D-45CD-8BA6-57DA9A79B4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049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3858D-BACD-4128-AE66-23E746581B6A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75DA-265D-45CD-8BA6-57DA9A79B4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7529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3858D-BACD-4128-AE66-23E746581B6A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75DA-265D-45CD-8BA6-57DA9A79B4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725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3858D-BACD-4128-AE66-23E746581B6A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75DA-265D-45CD-8BA6-57DA9A79B4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03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3858D-BACD-4128-AE66-23E746581B6A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75DA-265D-45CD-8BA6-57DA9A79B4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820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3858D-BACD-4128-AE66-23E746581B6A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75DA-265D-45CD-8BA6-57DA9A79B4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147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3858D-BACD-4128-AE66-23E746581B6A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75DA-265D-45CD-8BA6-57DA9A79B4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29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858D-BACD-4128-AE66-23E746581B6A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B75DA-265D-45CD-8BA6-57DA9A79B4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67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87037" y="202375"/>
            <a:ext cx="6483927" cy="9501250"/>
          </a:xfrm>
          <a:prstGeom prst="rect">
            <a:avLst/>
          </a:prstGeom>
          <a:noFill/>
          <a:ln w="38100">
            <a:solidFill>
              <a:srgbClr val="2FAF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2FAFE4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7037" y="647612"/>
            <a:ext cx="6483927" cy="40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50" b="1" spc="-100" dirty="0">
                <a:solidFill>
                  <a:srgbClr val="2FAFE4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ダイバーシティ＆インクルージョンに関するアンケート</a:t>
            </a:r>
            <a:endParaRPr kumimoji="1" lang="ja-JP" altLang="en-US" sz="2050" b="1" spc="-100" dirty="0">
              <a:solidFill>
                <a:srgbClr val="2FAFE4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6" name="フローチャート: 代替処理 5"/>
          <p:cNvSpPr/>
          <p:nvPr/>
        </p:nvSpPr>
        <p:spPr>
          <a:xfrm>
            <a:off x="575953" y="1240536"/>
            <a:ext cx="5706094" cy="147137"/>
          </a:xfrm>
          <a:prstGeom prst="flowChartAlternateProcess">
            <a:avLst/>
          </a:prstGeom>
          <a:solidFill>
            <a:srgbClr val="2FAF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16576" y="3249587"/>
            <a:ext cx="59436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①ダイバーシティ＆インクルージョンという言葉を知っていますか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言葉もその意味も知っている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聞いたことはあるが意味はよく知らない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知らない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6576" y="4838999"/>
            <a:ext cx="59436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②ダイバーシティ＆インクルージョンについてあなたの考えを教えてください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ダイバーシティ＆インクルージョンの考え方は大事だと思う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ダイバーシティ＆インクルージョンの考え方は大事だと思わない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その他（　　　　　　　　　　　　　　　　　　　　　）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786113"/>
              </p:ext>
            </p:extLst>
          </p:nvPr>
        </p:nvGraphicFramePr>
        <p:xfrm>
          <a:off x="575953" y="1769792"/>
          <a:ext cx="5706094" cy="109767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39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7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99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名　　前</a:t>
                      </a:r>
                      <a:endParaRPr kumimoji="1" lang="ja-JP" altLang="en-US" sz="1050" dirty="0">
                        <a:solidFill>
                          <a:srgbClr val="3B3838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C9C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9C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C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C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anchor="ctr">
                    <a:lnL w="12700" cap="flat" cmpd="sng" algn="ctr">
                      <a:solidFill>
                        <a:srgbClr val="9C9C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9C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C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C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性　　別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9C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9C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C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C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lang="ja-JP" altLang="en-US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☐</a:t>
                      </a:r>
                      <a:r>
                        <a:rPr lang="ja-JP" altLang="en-US" sz="1050" baseline="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r>
                        <a:rPr kumimoji="1" lang="ja-JP" altLang="en-US" sz="1050" baseline="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男　　</a:t>
                      </a:r>
                      <a:r>
                        <a:rPr kumimoji="1" lang="ja-JP" altLang="en-US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lang="ja-JP" altLang="en-US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☐</a:t>
                      </a:r>
                      <a:r>
                        <a:rPr lang="ja-JP" altLang="en-US" sz="1050" baseline="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r>
                        <a:rPr kumimoji="1" lang="ja-JP" altLang="en-US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女</a:t>
                      </a:r>
                      <a:endParaRPr kumimoji="1" lang="ja-JP" altLang="en-US" sz="1050" dirty="0"/>
                    </a:p>
                  </a:txBody>
                  <a:tcPr anchor="ctr">
                    <a:lnL w="12700" cap="flat" cmpd="sng" algn="ctr">
                      <a:solidFill>
                        <a:srgbClr val="9C9C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9C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C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C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　　齢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9C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9C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C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C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lang="ja-JP" altLang="en-US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☐</a:t>
                      </a:r>
                      <a:r>
                        <a:rPr lang="ja-JP" altLang="en-US" sz="1050" baseline="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r>
                        <a:rPr kumimoji="1" lang="en-US" altLang="ja-JP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10</a:t>
                      </a:r>
                      <a:r>
                        <a:rPr kumimoji="1" lang="ja-JP" altLang="en-US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代　　</a:t>
                      </a:r>
                      <a:r>
                        <a:rPr lang="ja-JP" altLang="en-US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☐</a:t>
                      </a:r>
                      <a:r>
                        <a:rPr lang="ja-JP" altLang="en-US" sz="1050" baseline="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r>
                        <a:rPr kumimoji="1" lang="en-US" altLang="ja-JP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20</a:t>
                      </a:r>
                      <a:r>
                        <a:rPr kumimoji="1" lang="ja-JP" altLang="en-US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代　　</a:t>
                      </a:r>
                      <a:r>
                        <a:rPr lang="ja-JP" altLang="en-US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☐</a:t>
                      </a:r>
                      <a:r>
                        <a:rPr lang="ja-JP" altLang="en-US" sz="1050" baseline="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r>
                        <a:rPr kumimoji="1" lang="en-US" altLang="ja-JP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30</a:t>
                      </a:r>
                      <a:r>
                        <a:rPr kumimoji="1" lang="ja-JP" altLang="en-US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代　　</a:t>
                      </a:r>
                      <a:r>
                        <a:rPr lang="ja-JP" altLang="en-US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☐</a:t>
                      </a:r>
                      <a:r>
                        <a:rPr lang="ja-JP" altLang="en-US" sz="1050" baseline="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r>
                        <a:rPr kumimoji="1" lang="en-US" altLang="ja-JP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40</a:t>
                      </a:r>
                      <a:r>
                        <a:rPr kumimoji="1" lang="ja-JP" altLang="en-US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代　　</a:t>
                      </a:r>
                      <a:r>
                        <a:rPr lang="ja-JP" altLang="en-US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☐</a:t>
                      </a:r>
                      <a:r>
                        <a:rPr lang="ja-JP" altLang="en-US" sz="1050" baseline="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r>
                        <a:rPr kumimoji="1" lang="en-US" altLang="ja-JP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50</a:t>
                      </a:r>
                      <a:r>
                        <a:rPr kumimoji="1" lang="ja-JP" altLang="en-US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代　　</a:t>
                      </a:r>
                      <a:r>
                        <a:rPr lang="ja-JP" altLang="en-US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☐</a:t>
                      </a:r>
                      <a:r>
                        <a:rPr lang="ja-JP" altLang="en-US" sz="1050" baseline="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r>
                        <a:rPr kumimoji="1" lang="en-US" altLang="ja-JP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60</a:t>
                      </a:r>
                      <a:r>
                        <a:rPr kumimoji="1" lang="ja-JP" altLang="en-US" sz="1050" dirty="0">
                          <a:solidFill>
                            <a:srgbClr val="3B3838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代～</a:t>
                      </a:r>
                      <a:endParaRPr kumimoji="1" lang="ja-JP" altLang="en-US" sz="1050" dirty="0"/>
                    </a:p>
                  </a:txBody>
                  <a:tcPr anchor="ctr">
                    <a:lnL w="12700" cap="flat" cmpd="sng" algn="ctr">
                      <a:solidFill>
                        <a:srgbClr val="9C9C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9C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C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C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516576" y="6428411"/>
            <a:ext cx="5943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③ダイバーシティ＆インクルージョンが会社にとって重要だと思う理由を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選んでください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優秀な人材を確保するため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人材の多様性を増すため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多様な視点を商品、サービスに活用するため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グローバル化に対応するため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イノベーションを推進するため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組織の活性化のため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企業競争力を高めるため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企業の社会貢献（</a:t>
            </a:r>
            <a:r>
              <a:rPr lang="en-US" altLang="ja-JP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CSR</a:t>
            </a: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）のため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その他（　　　　　　　　　　　　　　　　　　　　　）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9502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87037" y="202375"/>
            <a:ext cx="6483927" cy="9501250"/>
          </a:xfrm>
          <a:prstGeom prst="rect">
            <a:avLst/>
          </a:prstGeom>
          <a:noFill/>
          <a:ln w="38100">
            <a:solidFill>
              <a:srgbClr val="2FAF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2FAFE4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7200" y="2117457"/>
            <a:ext cx="5943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⑤会社におけるダイバーシティ＆インクルージョンの促進のために必要なことは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何だと思いますか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能力や価値観の異なる人材の採用、登用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多様な働き方に対応した人事評価の導入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ダイバーシティ＆インクルージョン関連部門の設置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両立支援・生活支援などの制度充実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経営トップによる明確なメッセージの発信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管理職の理解・協力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現場の一般社員の理解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その他（　　　　　　　　　　　　　　　　　　　　　）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7199" y="5356543"/>
            <a:ext cx="5943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⑥ダイバーシティ＆インクルージョンの取り組みにおいて課題となっている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ものはありますか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多様な働き方に対応した人事評価の導入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ダイバーシティ＆インクルージョン関連部門の設置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ダイバーシティ＆インクルージョンに関する研修の実施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両立支援・生活支援などの制度充実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属性による給与格差の是正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女性の採用、登用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高齢者の採用、登用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</a:t>
            </a:r>
            <a:r>
              <a:rPr lang="en-US" altLang="ja-JP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LGBTQ</a:t>
            </a: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の採用、登用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</a:t>
            </a:r>
            <a:r>
              <a:rPr lang="ja-JP" altLang="en-US" sz="1200" dirty="0" err="1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障がい</a:t>
            </a: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者の採用、登用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外国人の採用、登用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その他（　　　　　　　　　　　　　　　　　　　　　）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57199" y="744418"/>
            <a:ext cx="594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④会社が実施しているダイバーシティ＆インクルージョンに関する取り組みや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姿勢への総合的評価を教えてください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　大変良い　・　良い　・　普通　・　悪い　・　大変悪い　）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5094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87037" y="202375"/>
            <a:ext cx="6483927" cy="9501250"/>
          </a:xfrm>
          <a:prstGeom prst="rect">
            <a:avLst/>
          </a:prstGeom>
          <a:noFill/>
          <a:ln w="38100">
            <a:solidFill>
              <a:srgbClr val="2FAF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2FAFE4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7199" y="3918447"/>
            <a:ext cx="5943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⑧女性の登用・活用を促進するにあたり課題となっているものはありますか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女性の採用数が少数であるため、管理職の候補者が乏しい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女性自身のキャリアに対する自覚・責任感が未成熟である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長時間労働が一般化し、多様かつ柔軟な働き方ができていない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男性の中間管理職に女性登用・活躍の認識が薄い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経営戦略の中で、女性登用・活用の優先順位が上がっていない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女性の勤続年数が短いため管理職の候補者が乏しい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女性登用・活用の経営戦略の中での優先順位が上がっていない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女性活用の目標値が、経営指針や経営計画などで具体的に明示できていない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育児休暇取得に対する職場の理解が低い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その他（　　　　　　　　　　　　　　　　　　　　　）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7200" y="553860"/>
            <a:ext cx="5943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⑦ダイバーシティ＆インクルージョン推進のデメリットはどんなことがあると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感じますか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人事評価が難しくなる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人材の管理や育成が難しくなる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定着率が低下する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負荷が大きくなる社員が生じる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一部の社員が優遇されてしまう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仕事のスピードが低下する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デメリットがあるとは思わない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☐　その他（　　　　　　　　　　　　　　　　　　　　　）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199" y="7375368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⑨その他、ダイバーシティ＆インクルージョンに関するお悩みやご意見が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ございましたらお聞かせください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7199" y="7939280"/>
            <a:ext cx="5860473" cy="1033154"/>
          </a:xfrm>
          <a:prstGeom prst="rect">
            <a:avLst/>
          </a:prstGeom>
          <a:noFill/>
          <a:ln>
            <a:solidFill>
              <a:srgbClr val="9C9C9F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7200" y="9147296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rgbClr val="3B3838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アンケートにご協力いただき誠にありがとうございます。</a:t>
            </a:r>
            <a:endParaRPr lang="en-US" altLang="ja-JP" sz="1200" dirty="0">
              <a:solidFill>
                <a:srgbClr val="3B383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3223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</TotalTime>
  <Words>668</Words>
  <Application>Microsoft Office PowerPoint</Application>
  <PresentationFormat>A4 210 x 297 mm</PresentationFormat>
  <Paragraphs>83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BIZ UDゴシック</vt:lpstr>
      <vt:lpstr>游明朝 Demibold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アカウント</dc:creator>
  <cp:lastModifiedBy>ソビア 花子</cp:lastModifiedBy>
  <cp:revision>36</cp:revision>
  <cp:lastPrinted>2021-02-12T06:24:39Z</cp:lastPrinted>
  <dcterms:created xsi:type="dcterms:W3CDTF">2021-02-10T09:29:31Z</dcterms:created>
  <dcterms:modified xsi:type="dcterms:W3CDTF">2023-02-17T02:00:47Z</dcterms:modified>
</cp:coreProperties>
</file>