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6858000" cy="9906000" type="A4"/>
  <p:notesSz cx="6858000" cy="9144000"/>
  <p:defaultTextStyle>
    <a:defPPr>
      <a:defRPr lang="ja-JP"/>
    </a:defPPr>
    <a:lvl1pPr marL="0" algn="l" defTabSz="538764" rtl="0" eaLnBrk="1" latinLnBrk="0" hangingPunct="1">
      <a:defRPr kumimoji="1" sz="1061" kern="1200">
        <a:solidFill>
          <a:schemeClr val="tx1"/>
        </a:solidFill>
        <a:latin typeface="+mn-lt"/>
        <a:ea typeface="+mn-ea"/>
        <a:cs typeface="+mn-cs"/>
      </a:defRPr>
    </a:lvl1pPr>
    <a:lvl2pPr marL="269382" algn="l" defTabSz="538764" rtl="0" eaLnBrk="1" latinLnBrk="0" hangingPunct="1">
      <a:defRPr kumimoji="1" sz="1061" kern="1200">
        <a:solidFill>
          <a:schemeClr val="tx1"/>
        </a:solidFill>
        <a:latin typeface="+mn-lt"/>
        <a:ea typeface="+mn-ea"/>
        <a:cs typeface="+mn-cs"/>
      </a:defRPr>
    </a:lvl2pPr>
    <a:lvl3pPr marL="538764" algn="l" defTabSz="538764" rtl="0" eaLnBrk="1" latinLnBrk="0" hangingPunct="1">
      <a:defRPr kumimoji="1" sz="1061" kern="1200">
        <a:solidFill>
          <a:schemeClr val="tx1"/>
        </a:solidFill>
        <a:latin typeface="+mn-lt"/>
        <a:ea typeface="+mn-ea"/>
        <a:cs typeface="+mn-cs"/>
      </a:defRPr>
    </a:lvl3pPr>
    <a:lvl4pPr marL="808147" algn="l" defTabSz="538764" rtl="0" eaLnBrk="1" latinLnBrk="0" hangingPunct="1">
      <a:defRPr kumimoji="1" sz="1061" kern="1200">
        <a:solidFill>
          <a:schemeClr val="tx1"/>
        </a:solidFill>
        <a:latin typeface="+mn-lt"/>
        <a:ea typeface="+mn-ea"/>
        <a:cs typeface="+mn-cs"/>
      </a:defRPr>
    </a:lvl4pPr>
    <a:lvl5pPr marL="1077529" algn="l" defTabSz="538764" rtl="0" eaLnBrk="1" latinLnBrk="0" hangingPunct="1">
      <a:defRPr kumimoji="1" sz="1061" kern="1200">
        <a:solidFill>
          <a:schemeClr val="tx1"/>
        </a:solidFill>
        <a:latin typeface="+mn-lt"/>
        <a:ea typeface="+mn-ea"/>
        <a:cs typeface="+mn-cs"/>
      </a:defRPr>
    </a:lvl5pPr>
    <a:lvl6pPr marL="1346911" algn="l" defTabSz="538764" rtl="0" eaLnBrk="1" latinLnBrk="0" hangingPunct="1">
      <a:defRPr kumimoji="1" sz="1061" kern="1200">
        <a:solidFill>
          <a:schemeClr val="tx1"/>
        </a:solidFill>
        <a:latin typeface="+mn-lt"/>
        <a:ea typeface="+mn-ea"/>
        <a:cs typeface="+mn-cs"/>
      </a:defRPr>
    </a:lvl6pPr>
    <a:lvl7pPr marL="1616293" algn="l" defTabSz="538764" rtl="0" eaLnBrk="1" latinLnBrk="0" hangingPunct="1">
      <a:defRPr kumimoji="1" sz="1061" kern="1200">
        <a:solidFill>
          <a:schemeClr val="tx1"/>
        </a:solidFill>
        <a:latin typeface="+mn-lt"/>
        <a:ea typeface="+mn-ea"/>
        <a:cs typeface="+mn-cs"/>
      </a:defRPr>
    </a:lvl7pPr>
    <a:lvl8pPr marL="1885676" algn="l" defTabSz="538764" rtl="0" eaLnBrk="1" latinLnBrk="0" hangingPunct="1">
      <a:defRPr kumimoji="1" sz="1061" kern="1200">
        <a:solidFill>
          <a:schemeClr val="tx1"/>
        </a:solidFill>
        <a:latin typeface="+mn-lt"/>
        <a:ea typeface="+mn-ea"/>
        <a:cs typeface="+mn-cs"/>
      </a:defRPr>
    </a:lvl8pPr>
    <a:lvl9pPr marL="2155058" algn="l" defTabSz="538764" rtl="0" eaLnBrk="1" latinLnBrk="0" hangingPunct="1">
      <a:defRPr kumimoji="1" sz="106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9C9F"/>
    <a:srgbClr val="3B3838"/>
    <a:srgbClr val="2FAF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7" d="100"/>
          <a:sy n="77" d="100"/>
        </p:scale>
        <p:origin x="31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AF3858D-BACD-4128-AE66-23E746581B6A}" type="datetimeFigureOut">
              <a:rPr kumimoji="1" lang="ja-JP" altLang="en-US" smtClean="0"/>
              <a:t>2024/1/24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111097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F3858D-BACD-4128-AE66-23E746581B6A}" type="datetimeFigureOut">
              <a:rPr kumimoji="1" lang="ja-JP" altLang="en-US" smtClean="0"/>
              <a:t>2024/1/24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509736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F3858D-BACD-4128-AE66-23E746581B6A}" type="datetimeFigureOut">
              <a:rPr kumimoji="1" lang="ja-JP" altLang="en-US" smtClean="0"/>
              <a:t>2024/1/24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2303555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F3858D-BACD-4128-AE66-23E746581B6A}" type="datetimeFigureOut">
              <a:rPr kumimoji="1" lang="ja-JP" altLang="en-US" smtClean="0"/>
              <a:t>2024/1/24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214019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AF3858D-BACD-4128-AE66-23E746581B6A}" type="datetimeFigureOut">
              <a:rPr kumimoji="1" lang="ja-JP" altLang="en-US" smtClean="0"/>
              <a:t>2024/1/24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2249049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AF3858D-BACD-4128-AE66-23E746581B6A}" type="datetimeFigureOut">
              <a:rPr kumimoji="1" lang="ja-JP" altLang="en-US" smtClean="0"/>
              <a:t>2024/1/24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1517529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AF3858D-BACD-4128-AE66-23E746581B6A}" type="datetimeFigureOut">
              <a:rPr kumimoji="1" lang="ja-JP" altLang="en-US" smtClean="0"/>
              <a:t>2024/1/24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1621725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AF3858D-BACD-4128-AE66-23E746581B6A}" type="datetimeFigureOut">
              <a:rPr kumimoji="1" lang="ja-JP" altLang="en-US" smtClean="0"/>
              <a:t>2024/1/24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4212032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3858D-BACD-4128-AE66-23E746581B6A}" type="datetimeFigureOut">
              <a:rPr kumimoji="1" lang="ja-JP" altLang="en-US" smtClean="0"/>
              <a:t>2024/1/24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669820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F3858D-BACD-4128-AE66-23E746581B6A}" type="datetimeFigureOut">
              <a:rPr kumimoji="1" lang="ja-JP" altLang="en-US" smtClean="0"/>
              <a:t>2024/1/24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2535147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F3858D-BACD-4128-AE66-23E746581B6A}" type="datetimeFigureOut">
              <a:rPr kumimoji="1" lang="ja-JP" altLang="en-US" smtClean="0"/>
              <a:t>2024/1/24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2353293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AF3858D-BACD-4128-AE66-23E746581B6A}" type="datetimeFigureOut">
              <a:rPr kumimoji="1" lang="ja-JP" altLang="en-US" smtClean="0"/>
              <a:t>2024/1/24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10746731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87037" y="202375"/>
            <a:ext cx="6483927" cy="9501250"/>
          </a:xfrm>
          <a:prstGeom prst="rect">
            <a:avLst/>
          </a:prstGeom>
          <a:noFill/>
          <a:ln w="38100">
            <a:solidFill>
              <a:srgbClr val="2FAF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AFE4"/>
              </a:solidFill>
            </a:endParaRPr>
          </a:p>
        </p:txBody>
      </p:sp>
      <p:sp>
        <p:nvSpPr>
          <p:cNvPr id="5" name="テキスト ボックス 4"/>
          <p:cNvSpPr txBox="1"/>
          <p:nvPr/>
        </p:nvSpPr>
        <p:spPr>
          <a:xfrm>
            <a:off x="516577" y="674248"/>
            <a:ext cx="5824847" cy="446276"/>
          </a:xfrm>
          <a:prstGeom prst="rect">
            <a:avLst/>
          </a:prstGeom>
          <a:noFill/>
        </p:spPr>
        <p:txBody>
          <a:bodyPr wrap="square" rtlCol="0">
            <a:spAutoFit/>
          </a:bodyPr>
          <a:lstStyle/>
          <a:p>
            <a:pPr algn="ctr"/>
            <a:r>
              <a:rPr lang="ja-JP" altLang="en-US" sz="2300" b="1" spc="-100" dirty="0">
                <a:solidFill>
                  <a:srgbClr val="2FAFE4"/>
                </a:solidFill>
                <a:latin typeface="游明朝 Demibold" panose="02020600000000000000" pitchFamily="18" charset="-128"/>
                <a:ea typeface="游明朝 Demibold" panose="02020600000000000000" pitchFamily="18" charset="-128"/>
              </a:rPr>
              <a:t>柔軟な働き方に関するアンケート</a:t>
            </a:r>
            <a:endParaRPr kumimoji="1" lang="ja-JP" altLang="en-US" sz="2300" b="1" spc="-100" dirty="0">
              <a:solidFill>
                <a:srgbClr val="2FAFE4"/>
              </a:solidFill>
              <a:latin typeface="游明朝 Demibold" panose="02020600000000000000" pitchFamily="18" charset="-128"/>
              <a:ea typeface="游明朝 Demibold" panose="02020600000000000000" pitchFamily="18" charset="-128"/>
            </a:endParaRPr>
          </a:p>
        </p:txBody>
      </p:sp>
      <p:sp>
        <p:nvSpPr>
          <p:cNvPr id="6" name="フローチャート: 代替処理 5"/>
          <p:cNvSpPr/>
          <p:nvPr/>
        </p:nvSpPr>
        <p:spPr>
          <a:xfrm>
            <a:off x="575953" y="1182456"/>
            <a:ext cx="5706094" cy="147137"/>
          </a:xfrm>
          <a:prstGeom prst="flowChartAlternateProcess">
            <a:avLst/>
          </a:prstGeom>
          <a:solidFill>
            <a:srgbClr val="2FAF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16576" y="3218142"/>
            <a:ext cx="5943600" cy="830997"/>
          </a:xfrm>
          <a:prstGeom prst="rect">
            <a:avLst/>
          </a:prstGeom>
          <a:noFill/>
        </p:spPr>
        <p:txBody>
          <a:bodyPr wrap="square" rtlCol="0">
            <a:spAutoFit/>
          </a:bodyPr>
          <a:lstStyle/>
          <a:p>
            <a:r>
              <a:rPr lang="ja-JP" altLang="en-US" sz="1200" dirty="0">
                <a:solidFill>
                  <a:srgbClr val="3B3838"/>
                </a:solidFill>
                <a:latin typeface="BIZ UDゴシック" panose="020B0400000000000000" pitchFamily="49" charset="-128"/>
                <a:ea typeface="BIZ UDゴシック" panose="020B0400000000000000" pitchFamily="49" charset="-128"/>
              </a:rPr>
              <a:t>①会社が実施している、柔軟な働き方に関する取り組みや姿勢への</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r>
              <a:rPr lang="ja-JP" altLang="en-US" sz="1200" dirty="0">
                <a:solidFill>
                  <a:srgbClr val="3B3838"/>
                </a:solidFill>
                <a:latin typeface="BIZ UDゴシック" panose="020B0400000000000000" pitchFamily="49" charset="-128"/>
                <a:ea typeface="BIZ UDゴシック" panose="020B0400000000000000" pitchFamily="49" charset="-128"/>
              </a:rPr>
              <a:t>　総合的評価を教えてください</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endParaRPr lang="en-US" altLang="ja-JP" sz="1200" dirty="0">
              <a:solidFill>
                <a:srgbClr val="3B3838"/>
              </a:solidFill>
              <a:latin typeface="BIZ UDゴシック" panose="020B0400000000000000" pitchFamily="49" charset="-128"/>
              <a:ea typeface="BIZ UDゴシック" panose="020B0400000000000000" pitchFamily="49" charset="-128"/>
            </a:endParaRPr>
          </a:p>
          <a:p>
            <a:r>
              <a:rPr lang="ja-JP" altLang="en-US" sz="1200" dirty="0">
                <a:solidFill>
                  <a:srgbClr val="3B3838"/>
                </a:solidFill>
                <a:latin typeface="BIZ UDゴシック" panose="020B0400000000000000" pitchFamily="49" charset="-128"/>
                <a:ea typeface="BIZ UDゴシック" panose="020B0400000000000000" pitchFamily="49" charset="-128"/>
              </a:rPr>
              <a:t>（　大変良い　・　良い　・　普通　・　悪い　・　大変悪い　）</a:t>
            </a:r>
            <a:endParaRPr lang="en-US" altLang="ja-JP" sz="1200" dirty="0">
              <a:solidFill>
                <a:srgbClr val="3B3838"/>
              </a:solidFill>
              <a:latin typeface="BIZ UDゴシック" panose="020B0400000000000000" pitchFamily="49" charset="-128"/>
              <a:ea typeface="BIZ UDゴシック" panose="020B0400000000000000" pitchFamily="49" charset="-128"/>
            </a:endParaRPr>
          </a:p>
        </p:txBody>
      </p:sp>
      <p:sp>
        <p:nvSpPr>
          <p:cNvPr id="9" name="テキスト ボックス 8"/>
          <p:cNvSpPr txBox="1"/>
          <p:nvPr/>
        </p:nvSpPr>
        <p:spPr>
          <a:xfrm>
            <a:off x="516576" y="4258208"/>
            <a:ext cx="5943600" cy="1846659"/>
          </a:xfrm>
          <a:prstGeom prst="rect">
            <a:avLst/>
          </a:prstGeom>
          <a:noFill/>
        </p:spPr>
        <p:txBody>
          <a:bodyPr wrap="square" rtlCol="0">
            <a:spAutoFit/>
          </a:bodyPr>
          <a:lstStyle/>
          <a:p>
            <a:r>
              <a:rPr lang="ja-JP" altLang="en-US" sz="1200" dirty="0">
                <a:solidFill>
                  <a:srgbClr val="3B3838"/>
                </a:solidFill>
                <a:latin typeface="BIZ UDゴシック" panose="020B0400000000000000" pitchFamily="49" charset="-128"/>
                <a:ea typeface="BIZ UDゴシック" panose="020B0400000000000000" pitchFamily="49" charset="-128"/>
              </a:rPr>
              <a:t>②残業や休日についてあなたの現在の希望を教えてください</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収入が減っても今より残業や休日出勤を減らしたい</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今より残業や休日出勤を増やしたい</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現状でよい</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もともと残業や休日出勤はほとんどない</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その他（　　　　　　　　　　　　　　　　　　　　　）</a:t>
            </a:r>
            <a:endParaRPr lang="en-US" altLang="ja-JP" sz="1200" dirty="0">
              <a:solidFill>
                <a:srgbClr val="3B3838"/>
              </a:solidFill>
              <a:latin typeface="BIZ UDゴシック" panose="020B0400000000000000" pitchFamily="49" charset="-128"/>
              <a:ea typeface="BIZ UDゴシック" panose="020B0400000000000000" pitchFamily="49"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901885140"/>
              </p:ext>
            </p:extLst>
          </p:nvPr>
        </p:nvGraphicFramePr>
        <p:xfrm>
          <a:off x="575953" y="1648594"/>
          <a:ext cx="5706094" cy="1097676"/>
        </p:xfrm>
        <a:graphic>
          <a:graphicData uri="http://schemas.openxmlformats.org/drawingml/2006/table">
            <a:tbl>
              <a:tblPr>
                <a:tableStyleId>{2D5ABB26-0587-4C30-8999-92F81FD0307C}</a:tableStyleId>
              </a:tblPr>
              <a:tblGrid>
                <a:gridCol w="1039091">
                  <a:extLst>
                    <a:ext uri="{9D8B030D-6E8A-4147-A177-3AD203B41FA5}">
                      <a16:colId xmlns:a16="http://schemas.microsoft.com/office/drawing/2014/main" val="20000"/>
                    </a:ext>
                  </a:extLst>
                </a:gridCol>
                <a:gridCol w="4667003">
                  <a:extLst>
                    <a:ext uri="{9D8B030D-6E8A-4147-A177-3AD203B41FA5}">
                      <a16:colId xmlns:a16="http://schemas.microsoft.com/office/drawing/2014/main" val="20001"/>
                    </a:ext>
                  </a:extLst>
                </a:gridCol>
              </a:tblGrid>
              <a:tr h="355996">
                <a:tc>
                  <a:txBody>
                    <a:bodyPr/>
                    <a:lstStyle/>
                    <a:p>
                      <a:pPr algn="ctr"/>
                      <a:r>
                        <a:rPr lang="ja-JP" altLang="en-US" sz="1050" dirty="0">
                          <a:solidFill>
                            <a:srgbClr val="3B3838"/>
                          </a:solidFill>
                          <a:latin typeface="BIZ UDゴシック" panose="020B0400000000000000" pitchFamily="49" charset="-128"/>
                          <a:ea typeface="BIZ UDゴシック" panose="020B0400000000000000" pitchFamily="49" charset="-128"/>
                        </a:rPr>
                        <a:t>名　　前</a:t>
                      </a:r>
                      <a:endParaRPr kumimoji="1" lang="ja-JP" altLang="en-US" sz="1050" dirty="0">
                        <a:solidFill>
                          <a:srgbClr val="3B3838"/>
                        </a:solidFill>
                        <a:latin typeface="BIZ UDゴシック" panose="020B0400000000000000" pitchFamily="49" charset="-128"/>
                        <a:ea typeface="BIZ UDゴシック" panose="020B0400000000000000" pitchFamily="49" charset="-128"/>
                      </a:endParaRPr>
                    </a:p>
                  </a:txBody>
                  <a:tcPr anchor="ctr">
                    <a:lnL w="12700" cap="flat" cmpd="sng" algn="ctr">
                      <a:solidFill>
                        <a:srgbClr val="9C9C9F"/>
                      </a:solidFill>
                      <a:prstDash val="solid"/>
                      <a:round/>
                      <a:headEnd type="none" w="med" len="med"/>
                      <a:tailEnd type="none" w="med" len="med"/>
                    </a:lnL>
                    <a:lnR w="12700" cap="flat" cmpd="sng" algn="ctr">
                      <a:solidFill>
                        <a:srgbClr val="9C9C9F"/>
                      </a:solidFill>
                      <a:prstDash val="solid"/>
                      <a:round/>
                      <a:headEnd type="none" w="med" len="med"/>
                      <a:tailEnd type="none" w="med" len="med"/>
                    </a:lnR>
                    <a:lnT w="12700" cap="flat" cmpd="sng" algn="ctr">
                      <a:solidFill>
                        <a:srgbClr val="9C9C9F"/>
                      </a:solidFill>
                      <a:prstDash val="solid"/>
                      <a:round/>
                      <a:headEnd type="none" w="med" len="med"/>
                      <a:tailEnd type="none" w="med" len="med"/>
                    </a:lnT>
                    <a:lnB w="12700" cap="flat" cmpd="sng" algn="ctr">
                      <a:solidFill>
                        <a:srgbClr val="9C9C9F"/>
                      </a:solidFill>
                      <a:prstDash val="solid"/>
                      <a:round/>
                      <a:headEnd type="none" w="med" len="med"/>
                      <a:tailEnd type="none" w="med" len="med"/>
                    </a:lnB>
                  </a:tcPr>
                </a:tc>
                <a:tc>
                  <a:txBody>
                    <a:bodyPr/>
                    <a:lstStyle/>
                    <a:p>
                      <a:endParaRPr kumimoji="1" lang="ja-JP" altLang="en-US" sz="1050" dirty="0"/>
                    </a:p>
                  </a:txBody>
                  <a:tcPr anchor="ctr">
                    <a:lnL w="12700" cap="flat" cmpd="sng" algn="ctr">
                      <a:solidFill>
                        <a:srgbClr val="9C9C9F"/>
                      </a:solidFill>
                      <a:prstDash val="solid"/>
                      <a:round/>
                      <a:headEnd type="none" w="med" len="med"/>
                      <a:tailEnd type="none" w="med" len="med"/>
                    </a:lnL>
                    <a:lnR w="12700" cap="flat" cmpd="sng" algn="ctr">
                      <a:solidFill>
                        <a:srgbClr val="9C9C9F"/>
                      </a:solidFill>
                      <a:prstDash val="solid"/>
                      <a:round/>
                      <a:headEnd type="none" w="med" len="med"/>
                      <a:tailEnd type="none" w="med" len="med"/>
                    </a:lnR>
                    <a:lnT w="12700" cap="flat" cmpd="sng" algn="ctr">
                      <a:solidFill>
                        <a:srgbClr val="9C9C9F"/>
                      </a:solidFill>
                      <a:prstDash val="solid"/>
                      <a:round/>
                      <a:headEnd type="none" w="med" len="med"/>
                      <a:tailEnd type="none" w="med" len="med"/>
                    </a:lnT>
                    <a:lnB w="12700" cap="flat" cmpd="sng" algn="ctr">
                      <a:solidFill>
                        <a:srgbClr val="9C9C9F"/>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kumimoji="1" lang="ja-JP" altLang="en-US" sz="1050" dirty="0">
                          <a:solidFill>
                            <a:srgbClr val="3B3838"/>
                          </a:solidFill>
                          <a:latin typeface="BIZ UDゴシック" panose="020B0400000000000000" pitchFamily="49" charset="-128"/>
                          <a:ea typeface="BIZ UDゴシック" panose="020B0400000000000000" pitchFamily="49" charset="-128"/>
                        </a:rPr>
                        <a:t>性　　別</a:t>
                      </a:r>
                    </a:p>
                  </a:txBody>
                  <a:tcPr anchor="ctr">
                    <a:lnL w="12700" cap="flat" cmpd="sng" algn="ctr">
                      <a:solidFill>
                        <a:srgbClr val="9C9C9F"/>
                      </a:solidFill>
                      <a:prstDash val="solid"/>
                      <a:round/>
                      <a:headEnd type="none" w="med" len="med"/>
                      <a:tailEnd type="none" w="med" len="med"/>
                    </a:lnL>
                    <a:lnR w="12700" cap="flat" cmpd="sng" algn="ctr">
                      <a:solidFill>
                        <a:srgbClr val="9C9C9F"/>
                      </a:solidFill>
                      <a:prstDash val="solid"/>
                      <a:round/>
                      <a:headEnd type="none" w="med" len="med"/>
                      <a:tailEnd type="none" w="med" len="med"/>
                    </a:lnR>
                    <a:lnT w="12700" cap="flat" cmpd="sng" algn="ctr">
                      <a:solidFill>
                        <a:srgbClr val="9C9C9F"/>
                      </a:solidFill>
                      <a:prstDash val="solid"/>
                      <a:round/>
                      <a:headEnd type="none" w="med" len="med"/>
                      <a:tailEnd type="none" w="med" len="med"/>
                    </a:lnT>
                    <a:lnB w="12700" cap="flat" cmpd="sng" algn="ctr">
                      <a:solidFill>
                        <a:srgbClr val="9C9C9F"/>
                      </a:solidFill>
                      <a:prstDash val="solid"/>
                      <a:round/>
                      <a:headEnd type="none" w="med" len="med"/>
                      <a:tailEnd type="none" w="med" len="med"/>
                    </a:lnB>
                  </a:tcPr>
                </a:tc>
                <a:tc>
                  <a:txBody>
                    <a:bodyPr/>
                    <a:lstStyle/>
                    <a:p>
                      <a:r>
                        <a:rPr kumimoji="1" lang="ja-JP" altLang="en-US" sz="1050" dirty="0">
                          <a:solidFill>
                            <a:srgbClr val="3B3838"/>
                          </a:solidFill>
                          <a:latin typeface="BIZ UDゴシック" panose="020B0400000000000000" pitchFamily="49" charset="-128"/>
                          <a:ea typeface="BIZ UDゴシック" panose="020B0400000000000000" pitchFamily="49" charset="-128"/>
                        </a:rPr>
                        <a:t>　</a:t>
                      </a:r>
                      <a:r>
                        <a:rPr lang="ja-JP" altLang="en-US" sz="1050" dirty="0">
                          <a:solidFill>
                            <a:srgbClr val="3B3838"/>
                          </a:solidFill>
                          <a:latin typeface="BIZ UDゴシック" panose="020B0400000000000000" pitchFamily="49" charset="-128"/>
                          <a:ea typeface="BIZ UDゴシック" panose="020B0400000000000000" pitchFamily="49" charset="-128"/>
                        </a:rPr>
                        <a:t>☐</a:t>
                      </a:r>
                      <a:r>
                        <a:rPr lang="ja-JP" altLang="en-US" sz="1050" baseline="0" dirty="0">
                          <a:solidFill>
                            <a:srgbClr val="3B3838"/>
                          </a:solidFill>
                          <a:latin typeface="BIZ UDゴシック" panose="020B0400000000000000" pitchFamily="49" charset="-128"/>
                          <a:ea typeface="BIZ UDゴシック" panose="020B0400000000000000" pitchFamily="49" charset="-128"/>
                        </a:rPr>
                        <a:t> </a:t>
                      </a:r>
                      <a:r>
                        <a:rPr kumimoji="1" lang="ja-JP" altLang="en-US" sz="1050" baseline="0" dirty="0">
                          <a:solidFill>
                            <a:srgbClr val="3B3838"/>
                          </a:solidFill>
                          <a:latin typeface="BIZ UDゴシック" panose="020B0400000000000000" pitchFamily="49" charset="-128"/>
                          <a:ea typeface="BIZ UDゴシック" panose="020B0400000000000000" pitchFamily="49" charset="-128"/>
                        </a:rPr>
                        <a:t>男　　</a:t>
                      </a:r>
                      <a:r>
                        <a:rPr kumimoji="1" lang="ja-JP" altLang="en-US" sz="1050" dirty="0">
                          <a:solidFill>
                            <a:srgbClr val="3B3838"/>
                          </a:solidFill>
                          <a:latin typeface="BIZ UDゴシック" panose="020B0400000000000000" pitchFamily="49" charset="-128"/>
                          <a:ea typeface="BIZ UDゴシック" panose="020B0400000000000000" pitchFamily="49" charset="-128"/>
                        </a:rPr>
                        <a:t>　</a:t>
                      </a:r>
                      <a:r>
                        <a:rPr lang="ja-JP" altLang="en-US" sz="1050" dirty="0">
                          <a:solidFill>
                            <a:srgbClr val="3B3838"/>
                          </a:solidFill>
                          <a:latin typeface="BIZ UDゴシック" panose="020B0400000000000000" pitchFamily="49" charset="-128"/>
                          <a:ea typeface="BIZ UDゴシック" panose="020B0400000000000000" pitchFamily="49" charset="-128"/>
                        </a:rPr>
                        <a:t>☐</a:t>
                      </a:r>
                      <a:r>
                        <a:rPr lang="ja-JP" altLang="en-US" sz="1050" baseline="0" dirty="0">
                          <a:solidFill>
                            <a:srgbClr val="3B3838"/>
                          </a:solidFill>
                          <a:latin typeface="BIZ UDゴシック" panose="020B0400000000000000" pitchFamily="49" charset="-128"/>
                          <a:ea typeface="BIZ UDゴシック" panose="020B0400000000000000" pitchFamily="49" charset="-128"/>
                        </a:rPr>
                        <a:t> </a:t>
                      </a:r>
                      <a:r>
                        <a:rPr kumimoji="1" lang="ja-JP" altLang="en-US" sz="1050" dirty="0">
                          <a:solidFill>
                            <a:srgbClr val="3B3838"/>
                          </a:solidFill>
                          <a:latin typeface="BIZ UDゴシック" panose="020B0400000000000000" pitchFamily="49" charset="-128"/>
                          <a:ea typeface="BIZ UDゴシック" panose="020B0400000000000000" pitchFamily="49" charset="-128"/>
                        </a:rPr>
                        <a:t>女</a:t>
                      </a:r>
                      <a:endParaRPr kumimoji="1" lang="ja-JP" altLang="en-US" sz="1050" dirty="0"/>
                    </a:p>
                  </a:txBody>
                  <a:tcPr anchor="ctr">
                    <a:lnL w="12700" cap="flat" cmpd="sng" algn="ctr">
                      <a:solidFill>
                        <a:srgbClr val="9C9C9F"/>
                      </a:solidFill>
                      <a:prstDash val="solid"/>
                      <a:round/>
                      <a:headEnd type="none" w="med" len="med"/>
                      <a:tailEnd type="none" w="med" len="med"/>
                    </a:lnL>
                    <a:lnR w="12700" cap="flat" cmpd="sng" algn="ctr">
                      <a:solidFill>
                        <a:srgbClr val="9C9C9F"/>
                      </a:solidFill>
                      <a:prstDash val="solid"/>
                      <a:round/>
                      <a:headEnd type="none" w="med" len="med"/>
                      <a:tailEnd type="none" w="med" len="med"/>
                    </a:lnR>
                    <a:lnT w="12700" cap="flat" cmpd="sng" algn="ctr">
                      <a:solidFill>
                        <a:srgbClr val="9C9C9F"/>
                      </a:solidFill>
                      <a:prstDash val="solid"/>
                      <a:round/>
                      <a:headEnd type="none" w="med" len="med"/>
                      <a:tailEnd type="none" w="med" len="med"/>
                    </a:lnT>
                    <a:lnB w="12700" cap="flat" cmpd="sng" algn="ctr">
                      <a:solidFill>
                        <a:srgbClr val="9C9C9F"/>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ja-JP" altLang="en-US" sz="1050" dirty="0">
                          <a:solidFill>
                            <a:srgbClr val="3B3838"/>
                          </a:solidFill>
                          <a:latin typeface="BIZ UDゴシック" panose="020B0400000000000000" pitchFamily="49" charset="-128"/>
                          <a:ea typeface="BIZ UDゴシック" panose="020B0400000000000000" pitchFamily="49" charset="-128"/>
                        </a:rPr>
                        <a:t>年　　齢</a:t>
                      </a:r>
                    </a:p>
                  </a:txBody>
                  <a:tcPr anchor="ctr">
                    <a:lnL w="12700" cap="flat" cmpd="sng" algn="ctr">
                      <a:solidFill>
                        <a:srgbClr val="9C9C9F"/>
                      </a:solidFill>
                      <a:prstDash val="solid"/>
                      <a:round/>
                      <a:headEnd type="none" w="med" len="med"/>
                      <a:tailEnd type="none" w="med" len="med"/>
                    </a:lnL>
                    <a:lnR w="12700" cap="flat" cmpd="sng" algn="ctr">
                      <a:solidFill>
                        <a:srgbClr val="9C9C9F"/>
                      </a:solidFill>
                      <a:prstDash val="solid"/>
                      <a:round/>
                      <a:headEnd type="none" w="med" len="med"/>
                      <a:tailEnd type="none" w="med" len="med"/>
                    </a:lnR>
                    <a:lnT w="12700" cap="flat" cmpd="sng" algn="ctr">
                      <a:solidFill>
                        <a:srgbClr val="9C9C9F"/>
                      </a:solidFill>
                      <a:prstDash val="solid"/>
                      <a:round/>
                      <a:headEnd type="none" w="med" len="med"/>
                      <a:tailEnd type="none" w="med" len="med"/>
                    </a:lnT>
                    <a:lnB w="12700" cap="flat" cmpd="sng" algn="ctr">
                      <a:solidFill>
                        <a:srgbClr val="9C9C9F"/>
                      </a:solidFill>
                      <a:prstDash val="solid"/>
                      <a:round/>
                      <a:headEnd type="none" w="med" len="med"/>
                      <a:tailEnd type="none" w="med" len="med"/>
                    </a:lnB>
                  </a:tcPr>
                </a:tc>
                <a:tc>
                  <a:txBody>
                    <a:bodyPr/>
                    <a:lstStyle/>
                    <a:p>
                      <a:r>
                        <a:rPr kumimoji="1" lang="ja-JP" altLang="en-US" sz="1050" dirty="0">
                          <a:solidFill>
                            <a:srgbClr val="3B3838"/>
                          </a:solidFill>
                          <a:latin typeface="BIZ UDゴシック" panose="020B0400000000000000" pitchFamily="49" charset="-128"/>
                          <a:ea typeface="BIZ UDゴシック" panose="020B0400000000000000" pitchFamily="49" charset="-128"/>
                        </a:rPr>
                        <a:t>　</a:t>
                      </a:r>
                      <a:r>
                        <a:rPr lang="ja-JP" altLang="en-US" sz="1050" dirty="0">
                          <a:solidFill>
                            <a:srgbClr val="3B3838"/>
                          </a:solidFill>
                          <a:latin typeface="BIZ UDゴシック" panose="020B0400000000000000" pitchFamily="49" charset="-128"/>
                          <a:ea typeface="BIZ UDゴシック" panose="020B0400000000000000" pitchFamily="49" charset="-128"/>
                        </a:rPr>
                        <a:t>☐</a:t>
                      </a:r>
                      <a:r>
                        <a:rPr lang="ja-JP" altLang="en-US" sz="1050" baseline="0" dirty="0">
                          <a:solidFill>
                            <a:srgbClr val="3B3838"/>
                          </a:solidFill>
                          <a:latin typeface="BIZ UDゴシック" panose="020B0400000000000000" pitchFamily="49" charset="-128"/>
                          <a:ea typeface="BIZ UDゴシック" panose="020B0400000000000000" pitchFamily="49" charset="-128"/>
                        </a:rPr>
                        <a:t> </a:t>
                      </a:r>
                      <a:r>
                        <a:rPr kumimoji="1" lang="en-US" altLang="ja-JP" sz="1050" dirty="0">
                          <a:solidFill>
                            <a:srgbClr val="3B3838"/>
                          </a:solidFill>
                          <a:latin typeface="BIZ UDゴシック" panose="020B0400000000000000" pitchFamily="49" charset="-128"/>
                          <a:ea typeface="BIZ UDゴシック" panose="020B0400000000000000" pitchFamily="49" charset="-128"/>
                        </a:rPr>
                        <a:t>10</a:t>
                      </a:r>
                      <a:r>
                        <a:rPr kumimoji="1" lang="ja-JP" altLang="en-US" sz="1050" dirty="0">
                          <a:solidFill>
                            <a:srgbClr val="3B3838"/>
                          </a:solidFill>
                          <a:latin typeface="BIZ UDゴシック" panose="020B0400000000000000" pitchFamily="49" charset="-128"/>
                          <a:ea typeface="BIZ UDゴシック" panose="020B0400000000000000" pitchFamily="49" charset="-128"/>
                        </a:rPr>
                        <a:t>代　　</a:t>
                      </a:r>
                      <a:r>
                        <a:rPr lang="ja-JP" altLang="en-US" sz="1050" dirty="0">
                          <a:solidFill>
                            <a:srgbClr val="3B3838"/>
                          </a:solidFill>
                          <a:latin typeface="BIZ UDゴシック" panose="020B0400000000000000" pitchFamily="49" charset="-128"/>
                          <a:ea typeface="BIZ UDゴシック" panose="020B0400000000000000" pitchFamily="49" charset="-128"/>
                        </a:rPr>
                        <a:t>☐</a:t>
                      </a:r>
                      <a:r>
                        <a:rPr lang="ja-JP" altLang="en-US" sz="1050" baseline="0" dirty="0">
                          <a:solidFill>
                            <a:srgbClr val="3B3838"/>
                          </a:solidFill>
                          <a:latin typeface="BIZ UDゴシック" panose="020B0400000000000000" pitchFamily="49" charset="-128"/>
                          <a:ea typeface="BIZ UDゴシック" panose="020B0400000000000000" pitchFamily="49" charset="-128"/>
                        </a:rPr>
                        <a:t> </a:t>
                      </a:r>
                      <a:r>
                        <a:rPr kumimoji="1" lang="en-US" altLang="ja-JP" sz="1050" dirty="0">
                          <a:solidFill>
                            <a:srgbClr val="3B3838"/>
                          </a:solidFill>
                          <a:latin typeface="BIZ UDゴシック" panose="020B0400000000000000" pitchFamily="49" charset="-128"/>
                          <a:ea typeface="BIZ UDゴシック" panose="020B0400000000000000" pitchFamily="49" charset="-128"/>
                        </a:rPr>
                        <a:t>20</a:t>
                      </a:r>
                      <a:r>
                        <a:rPr kumimoji="1" lang="ja-JP" altLang="en-US" sz="1050" dirty="0">
                          <a:solidFill>
                            <a:srgbClr val="3B3838"/>
                          </a:solidFill>
                          <a:latin typeface="BIZ UDゴシック" panose="020B0400000000000000" pitchFamily="49" charset="-128"/>
                          <a:ea typeface="BIZ UDゴシック" panose="020B0400000000000000" pitchFamily="49" charset="-128"/>
                        </a:rPr>
                        <a:t>代　　</a:t>
                      </a:r>
                      <a:r>
                        <a:rPr lang="ja-JP" altLang="en-US" sz="1050" dirty="0">
                          <a:solidFill>
                            <a:srgbClr val="3B3838"/>
                          </a:solidFill>
                          <a:latin typeface="BIZ UDゴシック" panose="020B0400000000000000" pitchFamily="49" charset="-128"/>
                          <a:ea typeface="BIZ UDゴシック" panose="020B0400000000000000" pitchFamily="49" charset="-128"/>
                        </a:rPr>
                        <a:t>☐</a:t>
                      </a:r>
                      <a:r>
                        <a:rPr lang="ja-JP" altLang="en-US" sz="1050" baseline="0" dirty="0">
                          <a:solidFill>
                            <a:srgbClr val="3B3838"/>
                          </a:solidFill>
                          <a:latin typeface="BIZ UDゴシック" panose="020B0400000000000000" pitchFamily="49" charset="-128"/>
                          <a:ea typeface="BIZ UDゴシック" panose="020B0400000000000000" pitchFamily="49" charset="-128"/>
                        </a:rPr>
                        <a:t> </a:t>
                      </a:r>
                      <a:r>
                        <a:rPr kumimoji="1" lang="en-US" altLang="ja-JP" sz="1050" dirty="0">
                          <a:solidFill>
                            <a:srgbClr val="3B3838"/>
                          </a:solidFill>
                          <a:latin typeface="BIZ UDゴシック" panose="020B0400000000000000" pitchFamily="49" charset="-128"/>
                          <a:ea typeface="BIZ UDゴシック" panose="020B0400000000000000" pitchFamily="49" charset="-128"/>
                        </a:rPr>
                        <a:t>30</a:t>
                      </a:r>
                      <a:r>
                        <a:rPr kumimoji="1" lang="ja-JP" altLang="en-US" sz="1050" dirty="0">
                          <a:solidFill>
                            <a:srgbClr val="3B3838"/>
                          </a:solidFill>
                          <a:latin typeface="BIZ UDゴシック" panose="020B0400000000000000" pitchFamily="49" charset="-128"/>
                          <a:ea typeface="BIZ UDゴシック" panose="020B0400000000000000" pitchFamily="49" charset="-128"/>
                        </a:rPr>
                        <a:t>代　　</a:t>
                      </a:r>
                      <a:r>
                        <a:rPr lang="ja-JP" altLang="en-US" sz="1050" dirty="0">
                          <a:solidFill>
                            <a:srgbClr val="3B3838"/>
                          </a:solidFill>
                          <a:latin typeface="BIZ UDゴシック" panose="020B0400000000000000" pitchFamily="49" charset="-128"/>
                          <a:ea typeface="BIZ UDゴシック" panose="020B0400000000000000" pitchFamily="49" charset="-128"/>
                        </a:rPr>
                        <a:t>☐</a:t>
                      </a:r>
                      <a:r>
                        <a:rPr lang="ja-JP" altLang="en-US" sz="1050" baseline="0" dirty="0">
                          <a:solidFill>
                            <a:srgbClr val="3B3838"/>
                          </a:solidFill>
                          <a:latin typeface="BIZ UDゴシック" panose="020B0400000000000000" pitchFamily="49" charset="-128"/>
                          <a:ea typeface="BIZ UDゴシック" panose="020B0400000000000000" pitchFamily="49" charset="-128"/>
                        </a:rPr>
                        <a:t> </a:t>
                      </a:r>
                      <a:r>
                        <a:rPr kumimoji="1" lang="en-US" altLang="ja-JP" sz="1050" dirty="0">
                          <a:solidFill>
                            <a:srgbClr val="3B3838"/>
                          </a:solidFill>
                          <a:latin typeface="BIZ UDゴシック" panose="020B0400000000000000" pitchFamily="49" charset="-128"/>
                          <a:ea typeface="BIZ UDゴシック" panose="020B0400000000000000" pitchFamily="49" charset="-128"/>
                        </a:rPr>
                        <a:t>40</a:t>
                      </a:r>
                      <a:r>
                        <a:rPr kumimoji="1" lang="ja-JP" altLang="en-US" sz="1050" dirty="0">
                          <a:solidFill>
                            <a:srgbClr val="3B3838"/>
                          </a:solidFill>
                          <a:latin typeface="BIZ UDゴシック" panose="020B0400000000000000" pitchFamily="49" charset="-128"/>
                          <a:ea typeface="BIZ UDゴシック" panose="020B0400000000000000" pitchFamily="49" charset="-128"/>
                        </a:rPr>
                        <a:t>代　　</a:t>
                      </a:r>
                      <a:r>
                        <a:rPr lang="ja-JP" altLang="en-US" sz="1050" dirty="0">
                          <a:solidFill>
                            <a:srgbClr val="3B3838"/>
                          </a:solidFill>
                          <a:latin typeface="BIZ UDゴシック" panose="020B0400000000000000" pitchFamily="49" charset="-128"/>
                          <a:ea typeface="BIZ UDゴシック" panose="020B0400000000000000" pitchFamily="49" charset="-128"/>
                        </a:rPr>
                        <a:t>☐</a:t>
                      </a:r>
                      <a:r>
                        <a:rPr lang="ja-JP" altLang="en-US" sz="1050" baseline="0" dirty="0">
                          <a:solidFill>
                            <a:srgbClr val="3B3838"/>
                          </a:solidFill>
                          <a:latin typeface="BIZ UDゴシック" panose="020B0400000000000000" pitchFamily="49" charset="-128"/>
                          <a:ea typeface="BIZ UDゴシック" panose="020B0400000000000000" pitchFamily="49" charset="-128"/>
                        </a:rPr>
                        <a:t> </a:t>
                      </a:r>
                      <a:r>
                        <a:rPr kumimoji="1" lang="en-US" altLang="ja-JP" sz="1050" dirty="0">
                          <a:solidFill>
                            <a:srgbClr val="3B3838"/>
                          </a:solidFill>
                          <a:latin typeface="BIZ UDゴシック" panose="020B0400000000000000" pitchFamily="49" charset="-128"/>
                          <a:ea typeface="BIZ UDゴシック" panose="020B0400000000000000" pitchFamily="49" charset="-128"/>
                        </a:rPr>
                        <a:t>50</a:t>
                      </a:r>
                      <a:r>
                        <a:rPr kumimoji="1" lang="ja-JP" altLang="en-US" sz="1050" dirty="0">
                          <a:solidFill>
                            <a:srgbClr val="3B3838"/>
                          </a:solidFill>
                          <a:latin typeface="BIZ UDゴシック" panose="020B0400000000000000" pitchFamily="49" charset="-128"/>
                          <a:ea typeface="BIZ UDゴシック" panose="020B0400000000000000" pitchFamily="49" charset="-128"/>
                        </a:rPr>
                        <a:t>代　　</a:t>
                      </a:r>
                      <a:r>
                        <a:rPr lang="ja-JP" altLang="en-US" sz="1050" dirty="0">
                          <a:solidFill>
                            <a:srgbClr val="3B3838"/>
                          </a:solidFill>
                          <a:latin typeface="BIZ UDゴシック" panose="020B0400000000000000" pitchFamily="49" charset="-128"/>
                          <a:ea typeface="BIZ UDゴシック" panose="020B0400000000000000" pitchFamily="49" charset="-128"/>
                        </a:rPr>
                        <a:t>☐</a:t>
                      </a:r>
                      <a:r>
                        <a:rPr lang="ja-JP" altLang="en-US" sz="1050" baseline="0" dirty="0">
                          <a:solidFill>
                            <a:srgbClr val="3B3838"/>
                          </a:solidFill>
                          <a:latin typeface="BIZ UDゴシック" panose="020B0400000000000000" pitchFamily="49" charset="-128"/>
                          <a:ea typeface="BIZ UDゴシック" panose="020B0400000000000000" pitchFamily="49" charset="-128"/>
                        </a:rPr>
                        <a:t> </a:t>
                      </a:r>
                      <a:r>
                        <a:rPr kumimoji="1" lang="en-US" altLang="ja-JP" sz="1050" dirty="0">
                          <a:solidFill>
                            <a:srgbClr val="3B3838"/>
                          </a:solidFill>
                          <a:latin typeface="BIZ UDゴシック" panose="020B0400000000000000" pitchFamily="49" charset="-128"/>
                          <a:ea typeface="BIZ UDゴシック" panose="020B0400000000000000" pitchFamily="49" charset="-128"/>
                        </a:rPr>
                        <a:t>60</a:t>
                      </a:r>
                      <a:r>
                        <a:rPr kumimoji="1" lang="ja-JP" altLang="en-US" sz="1050" dirty="0">
                          <a:solidFill>
                            <a:srgbClr val="3B3838"/>
                          </a:solidFill>
                          <a:latin typeface="BIZ UDゴシック" panose="020B0400000000000000" pitchFamily="49" charset="-128"/>
                          <a:ea typeface="BIZ UDゴシック" panose="020B0400000000000000" pitchFamily="49" charset="-128"/>
                        </a:rPr>
                        <a:t>代～</a:t>
                      </a:r>
                      <a:endParaRPr kumimoji="1" lang="ja-JP" altLang="en-US" sz="1050" dirty="0"/>
                    </a:p>
                  </a:txBody>
                  <a:tcPr anchor="ctr">
                    <a:lnL w="12700" cap="flat" cmpd="sng" algn="ctr">
                      <a:solidFill>
                        <a:srgbClr val="9C9C9F"/>
                      </a:solidFill>
                      <a:prstDash val="solid"/>
                      <a:round/>
                      <a:headEnd type="none" w="med" len="med"/>
                      <a:tailEnd type="none" w="med" len="med"/>
                    </a:lnL>
                    <a:lnR w="12700" cap="flat" cmpd="sng" algn="ctr">
                      <a:solidFill>
                        <a:srgbClr val="9C9C9F"/>
                      </a:solidFill>
                      <a:prstDash val="solid"/>
                      <a:round/>
                      <a:headEnd type="none" w="med" len="med"/>
                      <a:tailEnd type="none" w="med" len="med"/>
                    </a:lnR>
                    <a:lnT w="12700" cap="flat" cmpd="sng" algn="ctr">
                      <a:solidFill>
                        <a:srgbClr val="9C9C9F"/>
                      </a:solidFill>
                      <a:prstDash val="solid"/>
                      <a:round/>
                      <a:headEnd type="none" w="med" len="med"/>
                      <a:tailEnd type="none" w="med" len="med"/>
                    </a:lnT>
                    <a:lnB w="12700" cap="flat" cmpd="sng" algn="ctr">
                      <a:solidFill>
                        <a:srgbClr val="9C9C9F"/>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2" name="テキスト ボックス 11"/>
          <p:cNvSpPr txBox="1"/>
          <p:nvPr/>
        </p:nvSpPr>
        <p:spPr>
          <a:xfrm>
            <a:off x="516576" y="6288419"/>
            <a:ext cx="5943600" cy="3231654"/>
          </a:xfrm>
          <a:prstGeom prst="rect">
            <a:avLst/>
          </a:prstGeom>
          <a:noFill/>
        </p:spPr>
        <p:txBody>
          <a:bodyPr wrap="square" rtlCol="0">
            <a:spAutoFit/>
          </a:bodyPr>
          <a:lstStyle/>
          <a:p>
            <a:r>
              <a:rPr lang="ja-JP" altLang="en-US" sz="1200" dirty="0">
                <a:solidFill>
                  <a:srgbClr val="3B3838"/>
                </a:solidFill>
                <a:latin typeface="BIZ UDゴシック" panose="020B0400000000000000" pitchFamily="49" charset="-128"/>
                <a:ea typeface="BIZ UDゴシック" panose="020B0400000000000000" pitchFamily="49" charset="-128"/>
              </a:rPr>
              <a:t>③あなたの部署で残業や休日出勤が発生する場合の要因について教えてください</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定められた勤務時間内では片付かない仕事量だから</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突発的な業務がしばしば発生するから</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取引先との関係で時間を合わせる必要があるから</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事業活動の繁閑の差が大きいから</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組織または個人の仕事の進め方が効率的ではないから</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より質の高い仕事をしたいから</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上司や周りの人が残業をしているから</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早く帰ると評価が下がると思うから</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残業手当などを増やしたいから</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その他（　　　　　　　　　　　　　　　　　　　　　）</a:t>
            </a:r>
            <a:endParaRPr lang="en-US" altLang="ja-JP" sz="1200" dirty="0">
              <a:solidFill>
                <a:srgbClr val="3B3838"/>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079502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87037" y="202375"/>
            <a:ext cx="6483927" cy="9501250"/>
          </a:xfrm>
          <a:prstGeom prst="rect">
            <a:avLst/>
          </a:prstGeom>
          <a:noFill/>
          <a:ln w="38100">
            <a:solidFill>
              <a:srgbClr val="2FAF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AFE4"/>
              </a:solidFill>
            </a:endParaRPr>
          </a:p>
        </p:txBody>
      </p:sp>
      <p:sp>
        <p:nvSpPr>
          <p:cNvPr id="9" name="テキスト ボックス 8"/>
          <p:cNvSpPr txBox="1"/>
          <p:nvPr/>
        </p:nvSpPr>
        <p:spPr>
          <a:xfrm>
            <a:off x="457200" y="504167"/>
            <a:ext cx="5943600" cy="2954655"/>
          </a:xfrm>
          <a:prstGeom prst="rect">
            <a:avLst/>
          </a:prstGeom>
          <a:noFill/>
        </p:spPr>
        <p:txBody>
          <a:bodyPr wrap="square" rtlCol="0">
            <a:spAutoFit/>
          </a:bodyPr>
          <a:lstStyle/>
          <a:p>
            <a:r>
              <a:rPr lang="ja-JP" altLang="en-US" sz="1200" dirty="0">
                <a:solidFill>
                  <a:srgbClr val="3B3838"/>
                </a:solidFill>
                <a:latin typeface="BIZ UDゴシック" panose="020B0400000000000000" pitchFamily="49" charset="-128"/>
                <a:ea typeface="BIZ UDゴシック" panose="020B0400000000000000" pitchFamily="49" charset="-128"/>
              </a:rPr>
              <a:t>④残業や休日出勤を是正するために効果的だと思う取り組みを教えてください</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経営トップによる明確なメッセージの発信</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残業申請ルールの明確化および管理の適正化</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職場全体での人事配置の適正化</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管理職の労働時間管理等に関するマネジメント力向上に向けた研修など</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柔軟な労働時間制度（フレックスタイム制、裁量労働制）の導入</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仕事の見える化、情報共有の仕組みづくり</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会議の抜本的な見直し（運営の効率化、不要な会議の廃止など）</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多様な働き方に対応した公正な評価制度の整備と適切な運用</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その他（　　　　　　　　　　　　　　　　　　　　　）</a:t>
            </a:r>
            <a:endParaRPr lang="en-US" altLang="ja-JP" sz="1200" dirty="0">
              <a:solidFill>
                <a:srgbClr val="3B3838"/>
              </a:solidFill>
              <a:latin typeface="BIZ UDゴシック" panose="020B0400000000000000" pitchFamily="49" charset="-128"/>
              <a:ea typeface="BIZ UDゴシック" panose="020B0400000000000000" pitchFamily="49" charset="-128"/>
            </a:endParaRPr>
          </a:p>
        </p:txBody>
      </p:sp>
      <p:sp>
        <p:nvSpPr>
          <p:cNvPr id="12" name="テキスト ボックス 11"/>
          <p:cNvSpPr txBox="1"/>
          <p:nvPr/>
        </p:nvSpPr>
        <p:spPr>
          <a:xfrm>
            <a:off x="457199" y="7413501"/>
            <a:ext cx="5943600" cy="461665"/>
          </a:xfrm>
          <a:prstGeom prst="rect">
            <a:avLst/>
          </a:prstGeom>
          <a:noFill/>
        </p:spPr>
        <p:txBody>
          <a:bodyPr wrap="square" rtlCol="0">
            <a:spAutoFit/>
          </a:bodyPr>
          <a:lstStyle/>
          <a:p>
            <a:r>
              <a:rPr lang="ja-JP" altLang="en-US" sz="1200" dirty="0">
                <a:solidFill>
                  <a:srgbClr val="3B3838"/>
                </a:solidFill>
                <a:latin typeface="BIZ UDゴシック" panose="020B0400000000000000" pitchFamily="49" charset="-128"/>
                <a:ea typeface="BIZ UDゴシック" panose="020B0400000000000000" pitchFamily="49" charset="-128"/>
              </a:rPr>
              <a:t>⑦その他、柔軟な働き方に関するお悩みやご意見がございましたら</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r>
              <a:rPr lang="ja-JP" altLang="en-US" sz="1200" dirty="0">
                <a:solidFill>
                  <a:srgbClr val="3B3838"/>
                </a:solidFill>
                <a:latin typeface="BIZ UDゴシック" panose="020B0400000000000000" pitchFamily="49" charset="-128"/>
                <a:ea typeface="BIZ UDゴシック" panose="020B0400000000000000" pitchFamily="49" charset="-128"/>
              </a:rPr>
              <a:t>　お聞かせください</a:t>
            </a:r>
            <a:endParaRPr lang="en-US" altLang="ja-JP" sz="1200" dirty="0">
              <a:solidFill>
                <a:srgbClr val="3B3838"/>
              </a:solidFill>
              <a:latin typeface="BIZ UDゴシック" panose="020B0400000000000000" pitchFamily="49" charset="-128"/>
              <a:ea typeface="BIZ UDゴシック" panose="020B0400000000000000" pitchFamily="49" charset="-128"/>
            </a:endParaRPr>
          </a:p>
        </p:txBody>
      </p:sp>
      <p:sp>
        <p:nvSpPr>
          <p:cNvPr id="13" name="テキスト ボックス 12"/>
          <p:cNvSpPr txBox="1"/>
          <p:nvPr/>
        </p:nvSpPr>
        <p:spPr>
          <a:xfrm>
            <a:off x="498763" y="7893401"/>
            <a:ext cx="5860473" cy="1033154"/>
          </a:xfrm>
          <a:prstGeom prst="rect">
            <a:avLst/>
          </a:prstGeom>
          <a:noFill/>
          <a:ln>
            <a:solidFill>
              <a:srgbClr val="9C9C9F"/>
            </a:solidFill>
          </a:ln>
        </p:spPr>
        <p:txBody>
          <a:bodyPr wrap="square" rtlCol="0">
            <a:spAutoFit/>
          </a:bodyPr>
          <a:lstStyle/>
          <a:p>
            <a:endParaRPr kumimoji="1" lang="ja-JP" altLang="en-US" dirty="0"/>
          </a:p>
        </p:txBody>
      </p:sp>
      <p:sp>
        <p:nvSpPr>
          <p:cNvPr id="14" name="テキスト ボックス 13"/>
          <p:cNvSpPr txBox="1"/>
          <p:nvPr/>
        </p:nvSpPr>
        <p:spPr>
          <a:xfrm>
            <a:off x="457200" y="9185429"/>
            <a:ext cx="5943600" cy="276999"/>
          </a:xfrm>
          <a:prstGeom prst="rect">
            <a:avLst/>
          </a:prstGeom>
          <a:noFill/>
        </p:spPr>
        <p:txBody>
          <a:bodyPr wrap="square" rtlCol="0">
            <a:spAutoFit/>
          </a:bodyPr>
          <a:lstStyle/>
          <a:p>
            <a:r>
              <a:rPr lang="ja-JP" altLang="en-US" sz="1200" dirty="0">
                <a:solidFill>
                  <a:srgbClr val="3B3838"/>
                </a:solidFill>
                <a:latin typeface="BIZ UDゴシック" panose="020B0400000000000000" pitchFamily="49" charset="-128"/>
                <a:ea typeface="BIZ UDゴシック" panose="020B0400000000000000" pitchFamily="49" charset="-128"/>
              </a:rPr>
              <a:t>アンケートにご協力いただき誠にありがとうございます。</a:t>
            </a:r>
            <a:endParaRPr lang="en-US" altLang="ja-JP" sz="1200" dirty="0">
              <a:solidFill>
                <a:srgbClr val="3B3838"/>
              </a:solidFill>
              <a:latin typeface="BIZ UDゴシック" panose="020B0400000000000000" pitchFamily="49" charset="-128"/>
              <a:ea typeface="BIZ UDゴシック" panose="020B0400000000000000" pitchFamily="49" charset="-128"/>
            </a:endParaRPr>
          </a:p>
        </p:txBody>
      </p:sp>
      <p:sp>
        <p:nvSpPr>
          <p:cNvPr id="11" name="テキスト ボックス 10"/>
          <p:cNvSpPr txBox="1"/>
          <p:nvPr/>
        </p:nvSpPr>
        <p:spPr>
          <a:xfrm>
            <a:off x="457199" y="3853718"/>
            <a:ext cx="5943600" cy="2123658"/>
          </a:xfrm>
          <a:prstGeom prst="rect">
            <a:avLst/>
          </a:prstGeom>
          <a:noFill/>
        </p:spPr>
        <p:txBody>
          <a:bodyPr wrap="square" rtlCol="0">
            <a:spAutoFit/>
          </a:bodyPr>
          <a:lstStyle/>
          <a:p>
            <a:r>
              <a:rPr lang="ja-JP" altLang="en-US" sz="1200" dirty="0">
                <a:solidFill>
                  <a:srgbClr val="3B3838"/>
                </a:solidFill>
                <a:latin typeface="BIZ UDゴシック" panose="020B0400000000000000" pitchFamily="49" charset="-128"/>
                <a:ea typeface="BIZ UDゴシック" panose="020B0400000000000000" pitchFamily="49" charset="-128"/>
              </a:rPr>
              <a:t>⑤あなたにとって、仕事、家庭生活、趣味などの理想はどれですか</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仕事を優先したい</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家庭生活を優先したい</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個人の時間を優先したい</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状況に応じ臨機応変に対応したい</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全ての調和を図りたい</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その他（　　　　　　　　　　　　　　　　　　　　　）</a:t>
            </a:r>
            <a:endParaRPr lang="en-US" altLang="ja-JP" sz="1200" dirty="0">
              <a:solidFill>
                <a:srgbClr val="3B3838"/>
              </a:solidFill>
              <a:latin typeface="BIZ UDゴシック" panose="020B0400000000000000" pitchFamily="49" charset="-128"/>
              <a:ea typeface="BIZ UDゴシック" panose="020B0400000000000000" pitchFamily="49" charset="-128"/>
            </a:endParaRPr>
          </a:p>
        </p:txBody>
      </p:sp>
      <p:sp>
        <p:nvSpPr>
          <p:cNvPr id="15" name="テキスト ボックス 14"/>
          <p:cNvSpPr txBox="1"/>
          <p:nvPr/>
        </p:nvSpPr>
        <p:spPr>
          <a:xfrm>
            <a:off x="457199" y="6348523"/>
            <a:ext cx="5943600" cy="646331"/>
          </a:xfrm>
          <a:prstGeom prst="rect">
            <a:avLst/>
          </a:prstGeom>
          <a:noFill/>
        </p:spPr>
        <p:txBody>
          <a:bodyPr wrap="square" rtlCol="0">
            <a:spAutoFit/>
          </a:bodyPr>
          <a:lstStyle/>
          <a:p>
            <a:r>
              <a:rPr lang="ja-JP" altLang="en-US" sz="1200" dirty="0">
                <a:solidFill>
                  <a:srgbClr val="3B3838"/>
                </a:solidFill>
                <a:latin typeface="BIZ UDゴシック" panose="020B0400000000000000" pitchFamily="49" charset="-128"/>
                <a:ea typeface="BIZ UDゴシック" panose="020B0400000000000000" pitchFamily="49" charset="-128"/>
              </a:rPr>
              <a:t>⑥あなたにとって、仕事、家庭生活、趣味などの現在の満足度はどれですか</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endParaRPr lang="en-US" altLang="ja-JP" sz="1200" dirty="0">
              <a:solidFill>
                <a:srgbClr val="3B3838"/>
              </a:solidFill>
              <a:latin typeface="BIZ UDゴシック" panose="020B0400000000000000" pitchFamily="49" charset="-128"/>
              <a:ea typeface="BIZ UDゴシック" panose="020B0400000000000000" pitchFamily="49" charset="-128"/>
            </a:endParaRPr>
          </a:p>
          <a:p>
            <a:r>
              <a:rPr lang="ja-JP" altLang="en-US" sz="1200" dirty="0">
                <a:solidFill>
                  <a:srgbClr val="3B3838"/>
                </a:solidFill>
                <a:latin typeface="BIZ UDゴシック" panose="020B0400000000000000" pitchFamily="49" charset="-128"/>
                <a:ea typeface="BIZ UDゴシック" panose="020B0400000000000000" pitchFamily="49" charset="-128"/>
              </a:rPr>
              <a:t>（　大変良い　・　良い　・　普通　・　悪い　・　大変悪い　）</a:t>
            </a:r>
            <a:endParaRPr lang="en-US" altLang="ja-JP" sz="1200" dirty="0">
              <a:solidFill>
                <a:srgbClr val="3B3838"/>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416509425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195</TotalTime>
  <Words>482</Words>
  <Application>Microsoft Office PowerPoint</Application>
  <PresentationFormat>A4 210 x 297 mm</PresentationFormat>
  <Paragraphs>54</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UDゴシック</vt:lpstr>
      <vt:lpstr>游明朝 Demibold</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アカウント</dc:creator>
  <cp:lastModifiedBy>美沙 森川</cp:lastModifiedBy>
  <cp:revision>29</cp:revision>
  <dcterms:created xsi:type="dcterms:W3CDTF">2021-02-10T09:29:31Z</dcterms:created>
  <dcterms:modified xsi:type="dcterms:W3CDTF">2024-01-24T02:59:48Z</dcterms:modified>
</cp:coreProperties>
</file>